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67" r:id="rId6"/>
    <p:sldId id="259" r:id="rId7"/>
    <p:sldId id="260" r:id="rId8"/>
    <p:sldId id="261" r:id="rId9"/>
    <p:sldId id="263" r:id="rId10"/>
    <p:sldId id="264" r:id="rId11"/>
    <p:sldId id="266" r:id="rId12"/>
  </p:sldIdLst>
  <p:sldSz cx="12192000" cy="6858000"/>
  <p:notesSz cx="6858000" cy="9144000"/>
  <p:embeddedFontLst>
    <p:embeddedFont>
      <p:font typeface="微软雅黑 Light" panose="020B0502040204020203" pitchFamily="34" charset="-122"/>
      <p:regular r:id="rId16"/>
    </p:embeddedFont>
    <p:embeddedFont>
      <p:font typeface="微软雅黑 Light" panose="020B0502040204020203" charset="0"/>
      <p:regular r:id="rId17"/>
    </p:embeddedFont>
    <p:embeddedFont>
      <p:font typeface="华文中宋" panose="02010600040101010101" charset="-122"/>
      <p:regular r:id="rId18"/>
    </p:embeddedFont>
    <p:embeddedFont>
      <p:font typeface="等线" panose="02010600030101010101" charset="0"/>
      <p:regular r:id="rId19"/>
      <p:bold r:id="rId20"/>
    </p:embeddedFont>
    <p:embeddedFont>
      <p:font typeface="微软雅黑" panose="020B0503020204020204" charset="-122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3843"/>
    <a:srgbClr val="DC7E6C"/>
    <a:srgbClr val="800000"/>
    <a:srgbClr val="0D0D0D"/>
    <a:srgbClr val="E88CAD"/>
    <a:srgbClr val="FFA401"/>
    <a:srgbClr val="C59C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6"/>
      </p:cViewPr>
      <p:guideLst>
        <p:guide orient="horz" pos="215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10.fntdata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F14150-6108-44AC-8ABE-8F0D15ECBD3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43CB8D-1414-4BBC-BA2B-3DD6241897B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2" cstate="email"/>
          <a:stretch>
            <a:fillRect/>
          </a:stretch>
        </p:blipFill>
        <p:spPr>
          <a:xfrm>
            <a:off x="-1" y="-1"/>
            <a:ext cx="12192001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EFAE9-900A-42B4-B7F1-850EFC23D7E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8814C-DA61-4619-8900-174083EBC62F}" type="slidenum">
              <a:rPr lang="zh-CN" altLang="en-US" smtClean="0"/>
            </a:fld>
            <a:endParaRPr lang="zh-CN" altLang="en-US"/>
          </a:p>
        </p:txBody>
      </p:sp>
      <p:sp>
        <p:nvSpPr>
          <p:cNvPr id="9" name="任意多边形 8"/>
          <p:cNvSpPr/>
          <p:nvPr userDrawn="1"/>
        </p:nvSpPr>
        <p:spPr>
          <a:xfrm>
            <a:off x="4344907" y="-21549"/>
            <a:ext cx="7847093" cy="6894062"/>
          </a:xfrm>
          <a:custGeom>
            <a:avLst/>
            <a:gdLst>
              <a:gd name="connsiteX0" fmla="*/ 6105379 w 6105379"/>
              <a:gd name="connsiteY0" fmla="*/ 0 h 6020972"/>
              <a:gd name="connsiteX1" fmla="*/ 6105379 w 6105379"/>
              <a:gd name="connsiteY1" fmla="*/ 984738 h 6020972"/>
              <a:gd name="connsiteX2" fmla="*/ 1083213 w 6105379"/>
              <a:gd name="connsiteY2" fmla="*/ 6020972 h 6020972"/>
              <a:gd name="connsiteX3" fmla="*/ 0 w 6105379"/>
              <a:gd name="connsiteY3" fmla="*/ 6020972 h 6020972"/>
              <a:gd name="connsiteX4" fmla="*/ 6105379 w 6105379"/>
              <a:gd name="connsiteY4" fmla="*/ 0 h 6020972"/>
              <a:gd name="connsiteX0-1" fmla="*/ 6947208 w 6947208"/>
              <a:gd name="connsiteY0-2" fmla="*/ 0 h 6877315"/>
              <a:gd name="connsiteX1-3" fmla="*/ 6105379 w 6947208"/>
              <a:gd name="connsiteY1-4" fmla="*/ 1841081 h 6877315"/>
              <a:gd name="connsiteX2-5" fmla="*/ 1083213 w 6947208"/>
              <a:gd name="connsiteY2-6" fmla="*/ 6877315 h 6877315"/>
              <a:gd name="connsiteX3-7" fmla="*/ 0 w 6947208"/>
              <a:gd name="connsiteY3-8" fmla="*/ 6877315 h 6877315"/>
              <a:gd name="connsiteX4-9" fmla="*/ 6947208 w 6947208"/>
              <a:gd name="connsiteY4-10" fmla="*/ 0 h 6877315"/>
              <a:gd name="connsiteX0-11" fmla="*/ 6947208 w 7847093"/>
              <a:gd name="connsiteY0-12" fmla="*/ 16747 h 6894062"/>
              <a:gd name="connsiteX1-13" fmla="*/ 7847093 w 7847093"/>
              <a:gd name="connsiteY1-14" fmla="*/ 0 h 6894062"/>
              <a:gd name="connsiteX2-15" fmla="*/ 1083213 w 7847093"/>
              <a:gd name="connsiteY2-16" fmla="*/ 6894062 h 6894062"/>
              <a:gd name="connsiteX3-17" fmla="*/ 0 w 7847093"/>
              <a:gd name="connsiteY3-18" fmla="*/ 6894062 h 6894062"/>
              <a:gd name="connsiteX4-19" fmla="*/ 6947208 w 7847093"/>
              <a:gd name="connsiteY4-20" fmla="*/ 16747 h 68940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847093" h="6894062">
                <a:moveTo>
                  <a:pt x="6947208" y="16747"/>
                </a:moveTo>
                <a:lnTo>
                  <a:pt x="7847093" y="0"/>
                </a:lnTo>
                <a:lnTo>
                  <a:pt x="1083213" y="6894062"/>
                </a:lnTo>
                <a:lnTo>
                  <a:pt x="0" y="6894062"/>
                </a:lnTo>
                <a:lnTo>
                  <a:pt x="6947208" y="16747"/>
                </a:lnTo>
                <a:close/>
              </a:path>
            </a:pathLst>
          </a:custGeom>
          <a:gradFill>
            <a:gsLst>
              <a:gs pos="0">
                <a:srgbClr val="ED85AE">
                  <a:alpha val="90000"/>
                </a:srgbClr>
              </a:gs>
              <a:gs pos="74000">
                <a:srgbClr val="EE9A9C">
                  <a:alpha val="80000"/>
                </a:srgbClr>
              </a:gs>
              <a:gs pos="83000">
                <a:srgbClr val="EFB188">
                  <a:alpha val="70000"/>
                </a:srgbClr>
              </a:gs>
              <a:gs pos="100000">
                <a:srgbClr val="EFBA81">
                  <a:alpha val="9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379984" y="377372"/>
            <a:ext cx="11432032" cy="5663748"/>
          </a:xfrm>
          <a:prstGeom prst="rect">
            <a:avLst/>
          </a:prstGeom>
          <a:solidFill>
            <a:srgbClr val="0D0D0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902722"/>
            <a:ext cx="10515600" cy="8470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944914"/>
            <a:ext cx="10515600" cy="3599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4433204" y="5880558"/>
            <a:ext cx="3325593" cy="379334"/>
            <a:chOff x="4878760" y="638693"/>
            <a:chExt cx="3325593" cy="379334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13" cstate="email"/>
            <a:stretch>
              <a:fillRect/>
            </a:stretch>
          </p:blipFill>
          <p:spPr>
            <a:xfrm>
              <a:off x="4878760" y="638693"/>
              <a:ext cx="1505466" cy="296628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6583396" y="679473"/>
              <a:ext cx="16209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原创，才是王道</a:t>
              </a:r>
              <a:endParaRPr lang="zh-CN" altLang="en-US" sz="1600" b="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bg1"/>
          </a:solidFill>
          <a:effectLst/>
          <a:latin typeface="微软雅黑 Light" panose="020B0502040204020203" pitchFamily="34" charset="-122"/>
          <a:ea typeface="微软雅黑 Light" panose="020B0502040204020203" pitchFamily="34" charset="-122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bg1"/>
          </a:solidFill>
          <a:effectLst/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1pPr>
      <a:lvl2pPr marL="4572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bg1"/>
          </a:solidFill>
          <a:effectLst/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2pPr>
      <a:lvl3pPr marL="9144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effectLst/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3pPr>
      <a:lvl4pPr marL="13716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effectLst/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4pPr>
      <a:lvl5pPr marL="182880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effectLst/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microsoft.com/office/2007/relationships/hdphoto" Target="../media/hdphoto1.wdp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hyperlink" Target="http://www.tianqihoubao.com/lishi/beijing.html" TargetMode="Externa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email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r="2778" b="2778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19" name="任意多边形 18"/>
          <p:cNvSpPr/>
          <p:nvPr/>
        </p:nvSpPr>
        <p:spPr>
          <a:xfrm>
            <a:off x="1224789" y="-21549"/>
            <a:ext cx="7847093" cy="6894062"/>
          </a:xfrm>
          <a:custGeom>
            <a:avLst/>
            <a:gdLst>
              <a:gd name="connsiteX0" fmla="*/ 6105379 w 6105379"/>
              <a:gd name="connsiteY0" fmla="*/ 0 h 6020972"/>
              <a:gd name="connsiteX1" fmla="*/ 6105379 w 6105379"/>
              <a:gd name="connsiteY1" fmla="*/ 984738 h 6020972"/>
              <a:gd name="connsiteX2" fmla="*/ 1083213 w 6105379"/>
              <a:gd name="connsiteY2" fmla="*/ 6020972 h 6020972"/>
              <a:gd name="connsiteX3" fmla="*/ 0 w 6105379"/>
              <a:gd name="connsiteY3" fmla="*/ 6020972 h 6020972"/>
              <a:gd name="connsiteX4" fmla="*/ 6105379 w 6105379"/>
              <a:gd name="connsiteY4" fmla="*/ 0 h 6020972"/>
              <a:gd name="connsiteX0-1" fmla="*/ 6947208 w 6947208"/>
              <a:gd name="connsiteY0-2" fmla="*/ 0 h 6877315"/>
              <a:gd name="connsiteX1-3" fmla="*/ 6105379 w 6947208"/>
              <a:gd name="connsiteY1-4" fmla="*/ 1841081 h 6877315"/>
              <a:gd name="connsiteX2-5" fmla="*/ 1083213 w 6947208"/>
              <a:gd name="connsiteY2-6" fmla="*/ 6877315 h 6877315"/>
              <a:gd name="connsiteX3-7" fmla="*/ 0 w 6947208"/>
              <a:gd name="connsiteY3-8" fmla="*/ 6877315 h 6877315"/>
              <a:gd name="connsiteX4-9" fmla="*/ 6947208 w 6947208"/>
              <a:gd name="connsiteY4-10" fmla="*/ 0 h 6877315"/>
              <a:gd name="connsiteX0-11" fmla="*/ 6947208 w 7847093"/>
              <a:gd name="connsiteY0-12" fmla="*/ 16747 h 6894062"/>
              <a:gd name="connsiteX1-13" fmla="*/ 7847093 w 7847093"/>
              <a:gd name="connsiteY1-14" fmla="*/ 0 h 6894062"/>
              <a:gd name="connsiteX2-15" fmla="*/ 1083213 w 7847093"/>
              <a:gd name="connsiteY2-16" fmla="*/ 6894062 h 6894062"/>
              <a:gd name="connsiteX3-17" fmla="*/ 0 w 7847093"/>
              <a:gd name="connsiteY3-18" fmla="*/ 6894062 h 6894062"/>
              <a:gd name="connsiteX4-19" fmla="*/ 6947208 w 7847093"/>
              <a:gd name="connsiteY4-20" fmla="*/ 16747 h 68940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847093" h="6894062">
                <a:moveTo>
                  <a:pt x="6947208" y="16747"/>
                </a:moveTo>
                <a:lnTo>
                  <a:pt x="7847093" y="0"/>
                </a:lnTo>
                <a:lnTo>
                  <a:pt x="1083213" y="6894062"/>
                </a:lnTo>
                <a:lnTo>
                  <a:pt x="0" y="6894062"/>
                </a:lnTo>
                <a:lnTo>
                  <a:pt x="6947208" y="16747"/>
                </a:lnTo>
                <a:close/>
              </a:path>
            </a:pathLst>
          </a:custGeom>
          <a:gradFill>
            <a:gsLst>
              <a:gs pos="0">
                <a:srgbClr val="ED85AE">
                  <a:alpha val="90000"/>
                </a:srgbClr>
              </a:gs>
              <a:gs pos="74000">
                <a:srgbClr val="EE9A9C">
                  <a:alpha val="80000"/>
                </a:srgbClr>
              </a:gs>
              <a:gs pos="83000">
                <a:srgbClr val="EFB188">
                  <a:alpha val="70000"/>
                </a:srgbClr>
              </a:gs>
              <a:gs pos="100000">
                <a:srgbClr val="EFBA81">
                  <a:alpha val="9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3586576" y="4550763"/>
            <a:ext cx="580009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uFillTx/>
                <a:latin typeface="微软雅黑 Light" panose="020B0502040204020203" charset="0"/>
                <a:ea typeface="微软雅黑 Light" panose="020B0502040204020203" pitchFamily="34" charset="-122"/>
              </a:rPr>
              <a:t>--</a:t>
            </a:r>
            <a:r>
              <a:rPr lang="zh-CN" altLang="en-US" sz="4000" b="1" dirty="0">
                <a:solidFill>
                  <a:schemeClr val="bg1"/>
                </a:solidFill>
                <a:uFillTx/>
                <a:latin typeface="微软雅黑 Light" panose="020B0502040204020203" charset="0"/>
                <a:ea typeface="微软雅黑 Light" panose="020B0502040204020203" pitchFamily="34" charset="-122"/>
              </a:rPr>
              <a:t>基于</a:t>
            </a:r>
            <a:r>
              <a:rPr lang="en-US" altLang="zh-CN" sz="4000" b="1" dirty="0">
                <a:solidFill>
                  <a:schemeClr val="bg1"/>
                </a:solidFill>
                <a:uFillTx/>
                <a:latin typeface="微软雅黑 Light" panose="020B0502040204020203" charset="0"/>
                <a:ea typeface="微软雅黑 Light" panose="020B0502040204020203" pitchFamily="34" charset="-122"/>
              </a:rPr>
              <a:t>python</a:t>
            </a:r>
            <a:r>
              <a:rPr lang="zh-CN" altLang="en-US" sz="4000" b="1" dirty="0">
                <a:solidFill>
                  <a:schemeClr val="bg1"/>
                </a:solidFill>
                <a:uFillTx/>
                <a:latin typeface="微软雅黑 Light" panose="020B0502040204020203" charset="0"/>
                <a:ea typeface="微软雅黑 Light" panose="020B0502040204020203" pitchFamily="34" charset="-122"/>
              </a:rPr>
              <a:t>的数据分析</a:t>
            </a:r>
            <a:endParaRPr lang="en-US" altLang="zh-CN" sz="4000" b="1" dirty="0">
              <a:solidFill>
                <a:schemeClr val="bg1"/>
              </a:solidFill>
              <a:uFillTx/>
              <a:latin typeface="微软雅黑 Light" panose="020B0502040204020203" charset="0"/>
              <a:ea typeface="微软雅黑 Light" panose="020B0502040204020203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103091" y="2552388"/>
            <a:ext cx="857186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sz="5400" b="1" spc="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当我们谈论逃离北上广，</a:t>
            </a:r>
            <a:endParaRPr lang="zh-CN" sz="5400" b="1" spc="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zh-CN" sz="5400" b="1" spc="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我们在想些什么？</a:t>
            </a:r>
            <a:endParaRPr lang="zh-CN" sz="5400" b="1" spc="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6" name="Daydream (白日梦) - My Home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823" y="-1267205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9" grpId="0" animBg="1"/>
      <p:bldP spid="29" grpId="0"/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3" name="任意多边形 22"/>
          <p:cNvSpPr/>
          <p:nvPr/>
        </p:nvSpPr>
        <p:spPr>
          <a:xfrm>
            <a:off x="4344906" y="-21549"/>
            <a:ext cx="7847093" cy="6894062"/>
          </a:xfrm>
          <a:custGeom>
            <a:avLst/>
            <a:gdLst>
              <a:gd name="connsiteX0" fmla="*/ 6105379 w 6105379"/>
              <a:gd name="connsiteY0" fmla="*/ 0 h 6020972"/>
              <a:gd name="connsiteX1" fmla="*/ 6105379 w 6105379"/>
              <a:gd name="connsiteY1" fmla="*/ 984738 h 6020972"/>
              <a:gd name="connsiteX2" fmla="*/ 1083213 w 6105379"/>
              <a:gd name="connsiteY2" fmla="*/ 6020972 h 6020972"/>
              <a:gd name="connsiteX3" fmla="*/ 0 w 6105379"/>
              <a:gd name="connsiteY3" fmla="*/ 6020972 h 6020972"/>
              <a:gd name="connsiteX4" fmla="*/ 6105379 w 6105379"/>
              <a:gd name="connsiteY4" fmla="*/ 0 h 6020972"/>
              <a:gd name="connsiteX0-1" fmla="*/ 6947208 w 6947208"/>
              <a:gd name="connsiteY0-2" fmla="*/ 0 h 6877315"/>
              <a:gd name="connsiteX1-3" fmla="*/ 6105379 w 6947208"/>
              <a:gd name="connsiteY1-4" fmla="*/ 1841081 h 6877315"/>
              <a:gd name="connsiteX2-5" fmla="*/ 1083213 w 6947208"/>
              <a:gd name="connsiteY2-6" fmla="*/ 6877315 h 6877315"/>
              <a:gd name="connsiteX3-7" fmla="*/ 0 w 6947208"/>
              <a:gd name="connsiteY3-8" fmla="*/ 6877315 h 6877315"/>
              <a:gd name="connsiteX4-9" fmla="*/ 6947208 w 6947208"/>
              <a:gd name="connsiteY4-10" fmla="*/ 0 h 6877315"/>
              <a:gd name="connsiteX0-11" fmla="*/ 6947208 w 7847093"/>
              <a:gd name="connsiteY0-12" fmla="*/ 16747 h 6894062"/>
              <a:gd name="connsiteX1-13" fmla="*/ 7847093 w 7847093"/>
              <a:gd name="connsiteY1-14" fmla="*/ 0 h 6894062"/>
              <a:gd name="connsiteX2-15" fmla="*/ 1083213 w 7847093"/>
              <a:gd name="connsiteY2-16" fmla="*/ 6894062 h 6894062"/>
              <a:gd name="connsiteX3-17" fmla="*/ 0 w 7847093"/>
              <a:gd name="connsiteY3-18" fmla="*/ 6894062 h 6894062"/>
              <a:gd name="connsiteX4-19" fmla="*/ 6947208 w 7847093"/>
              <a:gd name="connsiteY4-20" fmla="*/ 16747 h 68940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847093" h="6894062">
                <a:moveTo>
                  <a:pt x="6947208" y="16747"/>
                </a:moveTo>
                <a:lnTo>
                  <a:pt x="7847093" y="0"/>
                </a:lnTo>
                <a:lnTo>
                  <a:pt x="1083213" y="6894062"/>
                </a:lnTo>
                <a:lnTo>
                  <a:pt x="0" y="6894062"/>
                </a:lnTo>
                <a:lnTo>
                  <a:pt x="6947208" y="16747"/>
                </a:lnTo>
                <a:close/>
              </a:path>
            </a:pathLst>
          </a:custGeom>
          <a:gradFill>
            <a:gsLst>
              <a:gs pos="0">
                <a:srgbClr val="ED85AE">
                  <a:alpha val="90000"/>
                </a:srgbClr>
              </a:gs>
              <a:gs pos="74000">
                <a:srgbClr val="EE9A9C">
                  <a:alpha val="80000"/>
                </a:srgbClr>
              </a:gs>
              <a:gs pos="83000">
                <a:srgbClr val="EFB188">
                  <a:alpha val="70000"/>
                </a:srgbClr>
              </a:gs>
              <a:gs pos="100000">
                <a:srgbClr val="EFBA81">
                  <a:alpha val="9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372737" y="400831"/>
            <a:ext cx="11446525" cy="5706737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127990"/>
            <a:ext cx="10515600" cy="847046"/>
          </a:xfrm>
        </p:spPr>
        <p:txBody>
          <a:bodyPr>
            <a:noAutofit/>
          </a:bodyPr>
          <a:lstStyle/>
          <a:p>
            <a:pPr algn="ctr"/>
            <a:r>
              <a:rPr lang="en-US" altLang="zh-CN" sz="6600" dirty="0"/>
              <a:t>Content</a:t>
            </a:r>
            <a:endParaRPr lang="zh-CN" altLang="en-US" sz="6600" dirty="0"/>
          </a:p>
        </p:txBody>
      </p:sp>
      <p:sp>
        <p:nvSpPr>
          <p:cNvPr id="20" name="标题 1"/>
          <p:cNvSpPr txBox="1"/>
          <p:nvPr/>
        </p:nvSpPr>
        <p:spPr>
          <a:xfrm>
            <a:off x="838200" y="1782271"/>
            <a:ext cx="10515600" cy="8470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pPr algn="ctr"/>
            <a:endParaRPr lang="zh-CN" altLang="en-US" sz="3200" dirty="0"/>
          </a:p>
        </p:txBody>
      </p:sp>
      <p:grpSp>
        <p:nvGrpSpPr>
          <p:cNvPr id="3" name="组合 2"/>
          <p:cNvGrpSpPr/>
          <p:nvPr/>
        </p:nvGrpSpPr>
        <p:grpSpPr>
          <a:xfrm>
            <a:off x="932624" y="2395950"/>
            <a:ext cx="1826141" cy="2584158"/>
            <a:chOff x="932624" y="2395950"/>
            <a:chExt cx="1826141" cy="2584158"/>
          </a:xfrm>
        </p:grpSpPr>
        <p:grpSp>
          <p:nvGrpSpPr>
            <p:cNvPr id="4" name="组合 3"/>
            <p:cNvGrpSpPr/>
            <p:nvPr/>
          </p:nvGrpSpPr>
          <p:grpSpPr>
            <a:xfrm>
              <a:off x="932624" y="2395950"/>
              <a:ext cx="1826141" cy="2429806"/>
              <a:chOff x="932624" y="1655721"/>
              <a:chExt cx="1826141" cy="2429806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1548177" y="1655721"/>
                <a:ext cx="48122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0" dirty="0">
                    <a:solidFill>
                      <a:srgbClr val="E88CAD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1</a:t>
                </a:r>
                <a:endParaRPr lang="zh-CN" altLang="en-US" sz="6000" dirty="0">
                  <a:solidFill>
                    <a:srgbClr val="E88CAD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932624" y="3500752"/>
                <a:ext cx="182614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背景</a:t>
                </a:r>
                <a:r>
                  <a:rPr lang="zh-CN" altLang="en-US" sz="3200" dirty="0" smtClean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介绍</a:t>
                </a:r>
                <a:endParaRPr lang="zh-CN" altLang="en-US" sz="3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1380563" y="3355993"/>
              <a:ext cx="930261" cy="1624115"/>
              <a:chOff x="1882976" y="1316736"/>
              <a:chExt cx="2326684" cy="4062088"/>
            </a:xfrm>
          </p:grpSpPr>
          <p:grpSp>
            <p:nvGrpSpPr>
              <p:cNvPr id="25" name="组合 24"/>
              <p:cNvGrpSpPr/>
              <p:nvPr/>
            </p:nvGrpSpPr>
            <p:grpSpPr>
              <a:xfrm>
                <a:off x="2194560" y="1316736"/>
                <a:ext cx="1703516" cy="1703516"/>
                <a:chOff x="2194560" y="1316736"/>
                <a:chExt cx="1703516" cy="1703516"/>
              </a:xfrm>
            </p:grpSpPr>
            <p:sp>
              <p:nvSpPr>
                <p:cNvPr id="27" name="泪滴形 26"/>
                <p:cNvSpPr/>
                <p:nvPr/>
              </p:nvSpPr>
              <p:spPr>
                <a:xfrm rot="8100000">
                  <a:off x="2194560" y="1316736"/>
                  <a:ext cx="1703516" cy="1703516"/>
                </a:xfrm>
                <a:prstGeom prst="teardrop">
                  <a:avLst/>
                </a:prstGeom>
                <a:solidFill>
                  <a:srgbClr val="BA384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8" name="椭圆 27"/>
                <p:cNvSpPr/>
                <p:nvPr/>
              </p:nvSpPr>
              <p:spPr>
                <a:xfrm>
                  <a:off x="2610634" y="1678193"/>
                  <a:ext cx="871369" cy="871369"/>
                </a:xfrm>
                <a:prstGeom prst="ellipse">
                  <a:avLst/>
                </a:prstGeom>
                <a:solidFill>
                  <a:srgbClr val="DC7E6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6" name="等腰三角形 25"/>
              <p:cNvSpPr/>
              <p:nvPr/>
            </p:nvSpPr>
            <p:spPr>
              <a:xfrm>
                <a:off x="1882976" y="3373062"/>
                <a:ext cx="2326684" cy="2005762"/>
              </a:xfrm>
              <a:prstGeom prst="triangle">
                <a:avLst/>
              </a:prstGeom>
              <a:solidFill>
                <a:schemeClr val="accen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3663603" y="2395950"/>
            <a:ext cx="1826141" cy="2429806"/>
            <a:chOff x="3663603" y="2395950"/>
            <a:chExt cx="1826141" cy="2429806"/>
          </a:xfrm>
        </p:grpSpPr>
        <p:grpSp>
          <p:nvGrpSpPr>
            <p:cNvPr id="8" name="组合 7"/>
            <p:cNvGrpSpPr/>
            <p:nvPr/>
          </p:nvGrpSpPr>
          <p:grpSpPr>
            <a:xfrm>
              <a:off x="3663603" y="2395950"/>
              <a:ext cx="1826141" cy="2429806"/>
              <a:chOff x="3789745" y="1655721"/>
              <a:chExt cx="1826141" cy="2429806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4446110" y="1655721"/>
                <a:ext cx="612668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0" dirty="0">
                    <a:solidFill>
                      <a:srgbClr val="E88CAD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2</a:t>
                </a:r>
                <a:endParaRPr lang="zh-CN" altLang="en-US" sz="6000" dirty="0">
                  <a:solidFill>
                    <a:srgbClr val="E88CAD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3789745" y="3500752"/>
                <a:ext cx="182614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小组</a:t>
                </a:r>
                <a:r>
                  <a:rPr lang="zh-CN" altLang="en-US" sz="3200" dirty="0" smtClean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成员</a:t>
                </a:r>
                <a:endParaRPr lang="zh-CN" altLang="en-US" sz="3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4269857" y="3355993"/>
              <a:ext cx="681104" cy="681104"/>
              <a:chOff x="2194560" y="1316736"/>
              <a:chExt cx="1703516" cy="1703516"/>
            </a:xfrm>
          </p:grpSpPr>
          <p:sp>
            <p:nvSpPr>
              <p:cNvPr id="32" name="泪滴形 31"/>
              <p:cNvSpPr/>
              <p:nvPr/>
            </p:nvSpPr>
            <p:spPr>
              <a:xfrm rot="8100000">
                <a:off x="2194560" y="1316736"/>
                <a:ext cx="1703516" cy="1703516"/>
              </a:xfrm>
              <a:prstGeom prst="teardrop">
                <a:avLst/>
              </a:prstGeom>
              <a:solidFill>
                <a:srgbClr val="BA38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2610634" y="1678193"/>
                <a:ext cx="871369" cy="871369"/>
              </a:xfrm>
              <a:prstGeom prst="ellipse">
                <a:avLst/>
              </a:prstGeom>
              <a:solidFill>
                <a:srgbClr val="DC7E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6394582" y="2395950"/>
            <a:ext cx="1826141" cy="2584158"/>
            <a:chOff x="6394582" y="2395950"/>
            <a:chExt cx="1826141" cy="2584158"/>
          </a:xfrm>
        </p:grpSpPr>
        <p:grpSp>
          <p:nvGrpSpPr>
            <p:cNvPr id="12" name="组合 11"/>
            <p:cNvGrpSpPr/>
            <p:nvPr/>
          </p:nvGrpSpPr>
          <p:grpSpPr>
            <a:xfrm>
              <a:off x="6394582" y="2395950"/>
              <a:ext cx="1826141" cy="2429806"/>
              <a:chOff x="6751618" y="1655721"/>
              <a:chExt cx="1826141" cy="2429806"/>
            </a:xfrm>
          </p:grpSpPr>
          <p:sp>
            <p:nvSpPr>
              <p:cNvPr id="13" name="文本框 12"/>
              <p:cNvSpPr txBox="1"/>
              <p:nvPr/>
            </p:nvSpPr>
            <p:spPr>
              <a:xfrm>
                <a:off x="7398545" y="1655721"/>
                <a:ext cx="612668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0" dirty="0">
                    <a:solidFill>
                      <a:srgbClr val="E88CAD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3</a:t>
                </a:r>
                <a:endParaRPr lang="zh-CN" altLang="en-US" sz="6000" dirty="0">
                  <a:solidFill>
                    <a:srgbClr val="E88CAD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6751618" y="3500752"/>
                <a:ext cx="1826141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dirty="0" smtClean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技术路线</a:t>
                </a:r>
                <a:endParaRPr lang="en-US" altLang="zh-CN" sz="3200" dirty="0" smtClean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6856206" y="3355993"/>
              <a:ext cx="930261" cy="1624115"/>
              <a:chOff x="1882976" y="1316736"/>
              <a:chExt cx="2326684" cy="4062088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2194560" y="1316736"/>
                <a:ext cx="1703516" cy="1703516"/>
                <a:chOff x="2194560" y="1316736"/>
                <a:chExt cx="1703516" cy="1703516"/>
              </a:xfrm>
            </p:grpSpPr>
            <p:sp>
              <p:nvSpPr>
                <p:cNvPr id="37" name="泪滴形 36"/>
                <p:cNvSpPr/>
                <p:nvPr/>
              </p:nvSpPr>
              <p:spPr>
                <a:xfrm rot="8100000">
                  <a:off x="2194560" y="1316736"/>
                  <a:ext cx="1703516" cy="1703516"/>
                </a:xfrm>
                <a:prstGeom prst="teardrop">
                  <a:avLst/>
                </a:prstGeom>
                <a:solidFill>
                  <a:srgbClr val="BA384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8" name="椭圆 37"/>
                <p:cNvSpPr/>
                <p:nvPr/>
              </p:nvSpPr>
              <p:spPr>
                <a:xfrm>
                  <a:off x="2610634" y="1678193"/>
                  <a:ext cx="871369" cy="871369"/>
                </a:xfrm>
                <a:prstGeom prst="ellipse">
                  <a:avLst/>
                </a:prstGeom>
                <a:solidFill>
                  <a:srgbClr val="DC7E6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6" name="等腰三角形 35"/>
              <p:cNvSpPr/>
              <p:nvPr/>
            </p:nvSpPr>
            <p:spPr>
              <a:xfrm>
                <a:off x="1882976" y="3373062"/>
                <a:ext cx="2326684" cy="2005762"/>
              </a:xfrm>
              <a:prstGeom prst="triangle">
                <a:avLst/>
              </a:prstGeom>
              <a:solidFill>
                <a:schemeClr val="accen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6" name="组合 45"/>
          <p:cNvGrpSpPr/>
          <p:nvPr/>
        </p:nvGrpSpPr>
        <p:grpSpPr>
          <a:xfrm>
            <a:off x="9372072" y="2395950"/>
            <a:ext cx="1840568" cy="2647023"/>
            <a:chOff x="9372072" y="2395950"/>
            <a:chExt cx="1840568" cy="2647023"/>
          </a:xfrm>
        </p:grpSpPr>
        <p:grpSp>
          <p:nvGrpSpPr>
            <p:cNvPr id="16" name="组合 15"/>
            <p:cNvGrpSpPr/>
            <p:nvPr/>
          </p:nvGrpSpPr>
          <p:grpSpPr>
            <a:xfrm>
              <a:off x="9372072" y="2395950"/>
              <a:ext cx="1840568" cy="2429806"/>
              <a:chOff x="9632037" y="1655721"/>
              <a:chExt cx="1840568" cy="2429806"/>
            </a:xfrm>
          </p:grpSpPr>
          <p:sp>
            <p:nvSpPr>
              <p:cNvPr id="17" name="文本框 16"/>
              <p:cNvSpPr txBox="1"/>
              <p:nvPr/>
            </p:nvSpPr>
            <p:spPr>
              <a:xfrm>
                <a:off x="10254800" y="1655721"/>
                <a:ext cx="649537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6000" dirty="0">
                    <a:solidFill>
                      <a:srgbClr val="E88CAD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4</a:t>
                </a:r>
                <a:endParaRPr lang="zh-CN" altLang="en-US" sz="6000" dirty="0">
                  <a:solidFill>
                    <a:srgbClr val="E88CAD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9632037" y="3500752"/>
                <a:ext cx="184056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200" dirty="0" smtClean="0">
                    <a:solidFill>
                      <a:schemeClr val="bg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</a:rPr>
                  <a:t>网页展示</a:t>
                </a:r>
                <a:endParaRPr lang="zh-CN" altLang="en-US" sz="20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9863342" y="3355993"/>
              <a:ext cx="930261" cy="1686980"/>
              <a:chOff x="1924269" y="1316736"/>
              <a:chExt cx="2326684" cy="4219320"/>
            </a:xfrm>
          </p:grpSpPr>
          <p:grpSp>
            <p:nvGrpSpPr>
              <p:cNvPr id="40" name="组合 39"/>
              <p:cNvGrpSpPr/>
              <p:nvPr/>
            </p:nvGrpSpPr>
            <p:grpSpPr>
              <a:xfrm>
                <a:off x="2194560" y="1316736"/>
                <a:ext cx="1703516" cy="1703516"/>
                <a:chOff x="2194560" y="1316736"/>
                <a:chExt cx="1703516" cy="1703516"/>
              </a:xfrm>
            </p:grpSpPr>
            <p:sp>
              <p:nvSpPr>
                <p:cNvPr id="42" name="泪滴形 41"/>
                <p:cNvSpPr/>
                <p:nvPr/>
              </p:nvSpPr>
              <p:spPr>
                <a:xfrm rot="8100000">
                  <a:off x="2194560" y="1316736"/>
                  <a:ext cx="1703516" cy="1703516"/>
                </a:xfrm>
                <a:prstGeom prst="teardrop">
                  <a:avLst/>
                </a:prstGeom>
                <a:solidFill>
                  <a:srgbClr val="BA384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43" name="椭圆 42"/>
                <p:cNvSpPr/>
                <p:nvPr/>
              </p:nvSpPr>
              <p:spPr>
                <a:xfrm>
                  <a:off x="2610634" y="1678193"/>
                  <a:ext cx="871369" cy="871369"/>
                </a:xfrm>
                <a:prstGeom prst="ellipse">
                  <a:avLst/>
                </a:prstGeom>
                <a:solidFill>
                  <a:srgbClr val="DC7E6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1" name="等腰三角形 40"/>
              <p:cNvSpPr/>
              <p:nvPr/>
            </p:nvSpPr>
            <p:spPr>
              <a:xfrm>
                <a:off x="1924269" y="3530294"/>
                <a:ext cx="2326684" cy="2005762"/>
              </a:xfrm>
              <a:prstGeom prst="triangle">
                <a:avLst/>
              </a:prstGeom>
              <a:solidFill>
                <a:schemeClr val="accent1">
                  <a:alpha val="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41"/>
            <a:ext cx="12192000" cy="6894062"/>
            <a:chOff x="0" y="-21549"/>
            <a:chExt cx="12192000" cy="6894062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0" y="0"/>
              <a:ext cx="12192000" cy="6857999"/>
            </a:xfrm>
            <a:prstGeom prst="rect">
              <a:avLst/>
            </a:prstGeom>
          </p:spPr>
        </p:pic>
        <p:sp>
          <p:nvSpPr>
            <p:cNvPr id="7" name="任意多边形 6"/>
            <p:cNvSpPr/>
            <p:nvPr/>
          </p:nvSpPr>
          <p:spPr>
            <a:xfrm>
              <a:off x="4344906" y="-21549"/>
              <a:ext cx="7847093" cy="6894062"/>
            </a:xfrm>
            <a:custGeom>
              <a:avLst/>
              <a:gdLst>
                <a:gd name="connsiteX0" fmla="*/ 6105379 w 6105379"/>
                <a:gd name="connsiteY0" fmla="*/ 0 h 6020972"/>
                <a:gd name="connsiteX1" fmla="*/ 6105379 w 6105379"/>
                <a:gd name="connsiteY1" fmla="*/ 984738 h 6020972"/>
                <a:gd name="connsiteX2" fmla="*/ 1083213 w 6105379"/>
                <a:gd name="connsiteY2" fmla="*/ 6020972 h 6020972"/>
                <a:gd name="connsiteX3" fmla="*/ 0 w 6105379"/>
                <a:gd name="connsiteY3" fmla="*/ 6020972 h 6020972"/>
                <a:gd name="connsiteX4" fmla="*/ 6105379 w 6105379"/>
                <a:gd name="connsiteY4" fmla="*/ 0 h 6020972"/>
                <a:gd name="connsiteX0-1" fmla="*/ 6947208 w 6947208"/>
                <a:gd name="connsiteY0-2" fmla="*/ 0 h 6877315"/>
                <a:gd name="connsiteX1-3" fmla="*/ 6105379 w 6947208"/>
                <a:gd name="connsiteY1-4" fmla="*/ 1841081 h 6877315"/>
                <a:gd name="connsiteX2-5" fmla="*/ 1083213 w 6947208"/>
                <a:gd name="connsiteY2-6" fmla="*/ 6877315 h 6877315"/>
                <a:gd name="connsiteX3-7" fmla="*/ 0 w 6947208"/>
                <a:gd name="connsiteY3-8" fmla="*/ 6877315 h 6877315"/>
                <a:gd name="connsiteX4-9" fmla="*/ 6947208 w 6947208"/>
                <a:gd name="connsiteY4-10" fmla="*/ 0 h 6877315"/>
                <a:gd name="connsiteX0-11" fmla="*/ 6947208 w 7847093"/>
                <a:gd name="connsiteY0-12" fmla="*/ 16747 h 6894062"/>
                <a:gd name="connsiteX1-13" fmla="*/ 7847093 w 7847093"/>
                <a:gd name="connsiteY1-14" fmla="*/ 0 h 6894062"/>
                <a:gd name="connsiteX2-15" fmla="*/ 1083213 w 7847093"/>
                <a:gd name="connsiteY2-16" fmla="*/ 6894062 h 6894062"/>
                <a:gd name="connsiteX3-17" fmla="*/ 0 w 7847093"/>
                <a:gd name="connsiteY3-18" fmla="*/ 6894062 h 6894062"/>
                <a:gd name="connsiteX4-19" fmla="*/ 6947208 w 7847093"/>
                <a:gd name="connsiteY4-20" fmla="*/ 16747 h 68940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847093" h="6894062">
                  <a:moveTo>
                    <a:pt x="6947208" y="16747"/>
                  </a:moveTo>
                  <a:lnTo>
                    <a:pt x="7847093" y="0"/>
                  </a:lnTo>
                  <a:lnTo>
                    <a:pt x="1083213" y="6894062"/>
                  </a:lnTo>
                  <a:lnTo>
                    <a:pt x="0" y="6894062"/>
                  </a:lnTo>
                  <a:lnTo>
                    <a:pt x="6947208" y="16747"/>
                  </a:lnTo>
                  <a:close/>
                </a:path>
              </a:pathLst>
            </a:custGeom>
            <a:gradFill>
              <a:gsLst>
                <a:gs pos="0">
                  <a:srgbClr val="ED85AE">
                    <a:alpha val="90000"/>
                  </a:srgbClr>
                </a:gs>
                <a:gs pos="74000">
                  <a:srgbClr val="EE9A9C">
                    <a:alpha val="80000"/>
                  </a:srgbClr>
                </a:gs>
                <a:gs pos="83000">
                  <a:srgbClr val="EFB188">
                    <a:alpha val="70000"/>
                  </a:srgbClr>
                </a:gs>
                <a:gs pos="100000">
                  <a:srgbClr val="EFBA81">
                    <a:alpha val="9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372737" y="385591"/>
              <a:ext cx="11446525" cy="570673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2032000" y="4064000"/>
            <a:ext cx="8084458" cy="725714"/>
          </a:xfrm>
          <a:prstGeom prst="rect">
            <a:avLst/>
          </a:prstGeom>
          <a:gradFill>
            <a:gsLst>
              <a:gs pos="0">
                <a:srgbClr val="ED85AE">
                  <a:alpha val="90000"/>
                </a:srgbClr>
              </a:gs>
              <a:gs pos="74000">
                <a:srgbClr val="EE9A9C">
                  <a:alpha val="80000"/>
                </a:srgbClr>
              </a:gs>
              <a:gs pos="83000">
                <a:srgbClr val="EFB188">
                  <a:alpha val="70000"/>
                </a:srgbClr>
              </a:gs>
              <a:gs pos="100000">
                <a:srgbClr val="EFBA81">
                  <a:alpha val="9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03605" y="2388235"/>
            <a:ext cx="10515600" cy="3225800"/>
          </a:xfrm>
        </p:spPr>
        <p:txBody>
          <a:bodyPr>
            <a:normAutofit fontScale="300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9600" b="1" dirty="0">
                <a:latin typeface="微软雅黑" panose="020B0503020204020204" charset="-122"/>
                <a:ea typeface="微软雅黑" panose="020B0503020204020204" charset="-122"/>
              </a:rPr>
              <a:t>2016年网络营销案件“逃离北上广”，引发轰动的舆论反响。</a:t>
            </a:r>
            <a:endParaRPr lang="zh-CN" altLang="en-US" sz="96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9600" b="1" dirty="0">
                <a:latin typeface="微软雅黑" panose="020B0503020204020204" charset="-122"/>
                <a:ea typeface="微软雅黑" panose="020B0503020204020204" charset="-122"/>
              </a:rPr>
              <a:t>2017年再度炒冷饭，引发热议。</a:t>
            </a:r>
            <a:endParaRPr lang="zh-CN" altLang="en-US" sz="96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0" b="1" dirty="0">
                <a:latin typeface="微软雅黑" panose="020B0503020204020204" charset="-122"/>
                <a:ea typeface="微软雅黑" panose="020B0503020204020204" charset="-122"/>
              </a:rPr>
              <a:t>我们将从</a:t>
            </a:r>
            <a:r>
              <a:rPr lang="zh-CN" altLang="en-US" sz="80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北京空气质量，就业压力，以及生活压力</a:t>
            </a:r>
            <a:r>
              <a:rPr lang="zh-CN" altLang="en-US" sz="8000" b="1" dirty="0">
                <a:latin typeface="微软雅黑" panose="020B0503020204020204" charset="-122"/>
                <a:ea typeface="微软雅黑" panose="020B0503020204020204" charset="-122"/>
              </a:rPr>
              <a:t>三个方面，</a:t>
            </a:r>
            <a:endParaRPr lang="zh-CN" altLang="en-US" sz="80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9600" b="1" dirty="0">
                <a:latin typeface="微软雅黑" panose="020B0503020204020204" charset="-122"/>
                <a:ea typeface="微软雅黑" panose="020B0503020204020204" charset="-122"/>
              </a:rPr>
              <a:t>通过数据分析告诉大家</a:t>
            </a:r>
            <a:r>
              <a:rPr lang="zh-CN" altLang="en-US" sz="9600" b="1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是否逃离北上广</a:t>
            </a:r>
            <a:r>
              <a:rPr lang="zh-CN" altLang="en-US" sz="9600" b="1" dirty="0">
                <a:latin typeface="微软雅黑" panose="020B0503020204020204" charset="-122"/>
                <a:ea typeface="微软雅黑" panose="020B0503020204020204" charset="-122"/>
              </a:rPr>
              <a:t>~</a:t>
            </a:r>
            <a:r>
              <a:rPr lang="zh-CN" altLang="en-US" sz="8000" b="1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sz="80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solidFill>
                <a:srgbClr val="0D0D0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2400" dirty="0"/>
          </a:p>
        </p:txBody>
      </p:sp>
      <p:sp>
        <p:nvSpPr>
          <p:cNvPr id="18" name="标题 1"/>
          <p:cNvSpPr>
            <a:spLocks noGrp="1"/>
          </p:cNvSpPr>
          <p:nvPr/>
        </p:nvSpPr>
        <p:spPr>
          <a:xfrm>
            <a:off x="838199" y="520427"/>
            <a:ext cx="10515600" cy="8470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pPr algn="ctr"/>
            <a:r>
              <a:rPr lang="zh-CN" altLang="en-US" sz="6600" dirty="0" smtClean="0">
                <a:latin typeface="华文中宋" panose="02010600040101010101" charset="-122"/>
                <a:ea typeface="华文中宋" panose="02010600040101010101" charset="-122"/>
              </a:rPr>
              <a:t>背景介绍</a:t>
            </a:r>
            <a:endParaRPr lang="zh-CN" altLang="en-US" sz="6600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3" grpId="0" uiExpand="1" build="p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21549"/>
            <a:ext cx="12192000" cy="6894062"/>
            <a:chOff x="0" y="-21549"/>
            <a:chExt cx="12192000" cy="68940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0" y="0"/>
              <a:ext cx="12192000" cy="6857999"/>
            </a:xfrm>
            <a:prstGeom prst="rect">
              <a:avLst/>
            </a:prstGeom>
          </p:spPr>
        </p:pic>
        <p:sp>
          <p:nvSpPr>
            <p:cNvPr id="8" name="任意多边形 7"/>
            <p:cNvSpPr/>
            <p:nvPr/>
          </p:nvSpPr>
          <p:spPr>
            <a:xfrm>
              <a:off x="4344906" y="-21549"/>
              <a:ext cx="7847093" cy="6894062"/>
            </a:xfrm>
            <a:custGeom>
              <a:avLst/>
              <a:gdLst>
                <a:gd name="connsiteX0" fmla="*/ 6105379 w 6105379"/>
                <a:gd name="connsiteY0" fmla="*/ 0 h 6020972"/>
                <a:gd name="connsiteX1" fmla="*/ 6105379 w 6105379"/>
                <a:gd name="connsiteY1" fmla="*/ 984738 h 6020972"/>
                <a:gd name="connsiteX2" fmla="*/ 1083213 w 6105379"/>
                <a:gd name="connsiteY2" fmla="*/ 6020972 h 6020972"/>
                <a:gd name="connsiteX3" fmla="*/ 0 w 6105379"/>
                <a:gd name="connsiteY3" fmla="*/ 6020972 h 6020972"/>
                <a:gd name="connsiteX4" fmla="*/ 6105379 w 6105379"/>
                <a:gd name="connsiteY4" fmla="*/ 0 h 6020972"/>
                <a:gd name="connsiteX0-1" fmla="*/ 6947208 w 6947208"/>
                <a:gd name="connsiteY0-2" fmla="*/ 0 h 6877315"/>
                <a:gd name="connsiteX1-3" fmla="*/ 6105379 w 6947208"/>
                <a:gd name="connsiteY1-4" fmla="*/ 1841081 h 6877315"/>
                <a:gd name="connsiteX2-5" fmla="*/ 1083213 w 6947208"/>
                <a:gd name="connsiteY2-6" fmla="*/ 6877315 h 6877315"/>
                <a:gd name="connsiteX3-7" fmla="*/ 0 w 6947208"/>
                <a:gd name="connsiteY3-8" fmla="*/ 6877315 h 6877315"/>
                <a:gd name="connsiteX4-9" fmla="*/ 6947208 w 6947208"/>
                <a:gd name="connsiteY4-10" fmla="*/ 0 h 6877315"/>
                <a:gd name="connsiteX0-11" fmla="*/ 6947208 w 7847093"/>
                <a:gd name="connsiteY0-12" fmla="*/ 16747 h 6894062"/>
                <a:gd name="connsiteX1-13" fmla="*/ 7847093 w 7847093"/>
                <a:gd name="connsiteY1-14" fmla="*/ 0 h 6894062"/>
                <a:gd name="connsiteX2-15" fmla="*/ 1083213 w 7847093"/>
                <a:gd name="connsiteY2-16" fmla="*/ 6894062 h 6894062"/>
                <a:gd name="connsiteX3-17" fmla="*/ 0 w 7847093"/>
                <a:gd name="connsiteY3-18" fmla="*/ 6894062 h 6894062"/>
                <a:gd name="connsiteX4-19" fmla="*/ 6947208 w 7847093"/>
                <a:gd name="connsiteY4-20" fmla="*/ 16747 h 68940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847093" h="6894062">
                  <a:moveTo>
                    <a:pt x="6947208" y="16747"/>
                  </a:moveTo>
                  <a:lnTo>
                    <a:pt x="7847093" y="0"/>
                  </a:lnTo>
                  <a:lnTo>
                    <a:pt x="1083213" y="6894062"/>
                  </a:lnTo>
                  <a:lnTo>
                    <a:pt x="0" y="6894062"/>
                  </a:lnTo>
                  <a:lnTo>
                    <a:pt x="6947208" y="16747"/>
                  </a:lnTo>
                  <a:close/>
                </a:path>
              </a:pathLst>
            </a:custGeom>
            <a:gradFill>
              <a:gsLst>
                <a:gs pos="0">
                  <a:srgbClr val="ED85AE">
                    <a:alpha val="90000"/>
                  </a:srgbClr>
                </a:gs>
                <a:gs pos="74000">
                  <a:srgbClr val="EE9A9C">
                    <a:alpha val="80000"/>
                  </a:srgbClr>
                </a:gs>
                <a:gs pos="83000">
                  <a:srgbClr val="EFB188">
                    <a:alpha val="70000"/>
                  </a:srgbClr>
                </a:gs>
                <a:gs pos="100000">
                  <a:srgbClr val="EFBA81">
                    <a:alpha val="9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72737" y="385591"/>
              <a:ext cx="11446525" cy="570673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44695" y="2494927"/>
            <a:ext cx="9983406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</a:rPr>
              <a:t>           </a:t>
            </a:r>
            <a:r>
              <a:rPr lang="zh-CN" altLang="zh-CN" sz="24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董</a:t>
            </a:r>
            <a:r>
              <a:rPr lang="zh-CN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文伟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软件工程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                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技术支持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endParaRPr lang="zh-CN" altLang="zh-CN" sz="2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郑宝英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语言学及应用语言学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 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文档撰写</a:t>
            </a:r>
            <a:endParaRPr lang="zh-CN" altLang="en-US" sz="2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        </a:t>
            </a:r>
            <a:r>
              <a:rPr lang="zh-CN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匡燕芳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语言学及应用语言学           答辩及翻译</a:t>
            </a:r>
            <a:endParaRPr lang="zh-CN" altLang="zh-CN" sz="2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</a:rPr>
              <a:t> </a:t>
            </a:r>
            <a:endParaRPr lang="zh-CN" altLang="zh-CN" sz="2400" dirty="0">
              <a:solidFill>
                <a:schemeClr val="bg1"/>
              </a:solidFill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838199" y="531222"/>
            <a:ext cx="10515600" cy="847046"/>
          </a:xfrm>
        </p:spPr>
        <p:txBody>
          <a:bodyPr>
            <a:noAutofit/>
          </a:bodyPr>
          <a:lstStyle/>
          <a:p>
            <a:pPr algn="ctr"/>
            <a:r>
              <a:rPr lang="zh-CN" altLang="en-US" sz="6600" dirty="0" smtClean="0">
                <a:latin typeface="华文中宋" panose="02010600040101010101" charset="-122"/>
                <a:ea typeface="华文中宋" panose="02010600040101010101" charset="-122"/>
              </a:rPr>
              <a:t>小组成员</a:t>
            </a:r>
            <a:endParaRPr lang="zh-CN" altLang="en-US" sz="6600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21549"/>
            <a:ext cx="12192000" cy="6894062"/>
            <a:chOff x="0" y="-21549"/>
            <a:chExt cx="12192000" cy="68940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0" y="0"/>
              <a:ext cx="12192000" cy="6857999"/>
            </a:xfrm>
            <a:prstGeom prst="rect">
              <a:avLst/>
            </a:prstGeom>
          </p:spPr>
        </p:pic>
        <p:sp>
          <p:nvSpPr>
            <p:cNvPr id="8" name="任意多边形 7"/>
            <p:cNvSpPr/>
            <p:nvPr/>
          </p:nvSpPr>
          <p:spPr>
            <a:xfrm>
              <a:off x="4344906" y="-21549"/>
              <a:ext cx="7847093" cy="6894062"/>
            </a:xfrm>
            <a:custGeom>
              <a:avLst/>
              <a:gdLst>
                <a:gd name="connsiteX0" fmla="*/ 6105379 w 6105379"/>
                <a:gd name="connsiteY0" fmla="*/ 0 h 6020972"/>
                <a:gd name="connsiteX1" fmla="*/ 6105379 w 6105379"/>
                <a:gd name="connsiteY1" fmla="*/ 984738 h 6020972"/>
                <a:gd name="connsiteX2" fmla="*/ 1083213 w 6105379"/>
                <a:gd name="connsiteY2" fmla="*/ 6020972 h 6020972"/>
                <a:gd name="connsiteX3" fmla="*/ 0 w 6105379"/>
                <a:gd name="connsiteY3" fmla="*/ 6020972 h 6020972"/>
                <a:gd name="connsiteX4" fmla="*/ 6105379 w 6105379"/>
                <a:gd name="connsiteY4" fmla="*/ 0 h 6020972"/>
                <a:gd name="connsiteX0-1" fmla="*/ 6947208 w 6947208"/>
                <a:gd name="connsiteY0-2" fmla="*/ 0 h 6877315"/>
                <a:gd name="connsiteX1-3" fmla="*/ 6105379 w 6947208"/>
                <a:gd name="connsiteY1-4" fmla="*/ 1841081 h 6877315"/>
                <a:gd name="connsiteX2-5" fmla="*/ 1083213 w 6947208"/>
                <a:gd name="connsiteY2-6" fmla="*/ 6877315 h 6877315"/>
                <a:gd name="connsiteX3-7" fmla="*/ 0 w 6947208"/>
                <a:gd name="connsiteY3-8" fmla="*/ 6877315 h 6877315"/>
                <a:gd name="connsiteX4-9" fmla="*/ 6947208 w 6947208"/>
                <a:gd name="connsiteY4-10" fmla="*/ 0 h 6877315"/>
                <a:gd name="connsiteX0-11" fmla="*/ 6947208 w 7847093"/>
                <a:gd name="connsiteY0-12" fmla="*/ 16747 h 6894062"/>
                <a:gd name="connsiteX1-13" fmla="*/ 7847093 w 7847093"/>
                <a:gd name="connsiteY1-14" fmla="*/ 0 h 6894062"/>
                <a:gd name="connsiteX2-15" fmla="*/ 1083213 w 7847093"/>
                <a:gd name="connsiteY2-16" fmla="*/ 6894062 h 6894062"/>
                <a:gd name="connsiteX3-17" fmla="*/ 0 w 7847093"/>
                <a:gd name="connsiteY3-18" fmla="*/ 6894062 h 6894062"/>
                <a:gd name="connsiteX4-19" fmla="*/ 6947208 w 7847093"/>
                <a:gd name="connsiteY4-20" fmla="*/ 16747 h 68940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847093" h="6894062">
                  <a:moveTo>
                    <a:pt x="6947208" y="16747"/>
                  </a:moveTo>
                  <a:lnTo>
                    <a:pt x="7847093" y="0"/>
                  </a:lnTo>
                  <a:lnTo>
                    <a:pt x="1083213" y="6894062"/>
                  </a:lnTo>
                  <a:lnTo>
                    <a:pt x="0" y="6894062"/>
                  </a:lnTo>
                  <a:lnTo>
                    <a:pt x="6947208" y="16747"/>
                  </a:lnTo>
                  <a:close/>
                </a:path>
              </a:pathLst>
            </a:custGeom>
            <a:gradFill>
              <a:gsLst>
                <a:gs pos="0">
                  <a:srgbClr val="ED85AE">
                    <a:alpha val="90000"/>
                  </a:srgbClr>
                </a:gs>
                <a:gs pos="74000">
                  <a:srgbClr val="EE9A9C">
                    <a:alpha val="80000"/>
                  </a:srgbClr>
                </a:gs>
                <a:gs pos="83000">
                  <a:srgbClr val="EFB188">
                    <a:alpha val="70000"/>
                  </a:srgbClr>
                </a:gs>
                <a:gs pos="100000">
                  <a:srgbClr val="EFBA81">
                    <a:alpha val="9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72737" y="385591"/>
              <a:ext cx="11446525" cy="570673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838040" y="1918982"/>
            <a:ext cx="9983406" cy="483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sz="2800" dirty="0">
                <a:solidFill>
                  <a:schemeClr val="bg1"/>
                </a:solidFill>
              </a:rPr>
              <a:t>数据来源：</a:t>
            </a:r>
            <a:endParaRPr lang="zh-CN" altLang="zh-CN" sz="2800" dirty="0">
              <a:solidFill>
                <a:schemeClr val="bg1"/>
              </a:solidFill>
            </a:endParaRPr>
          </a:p>
          <a:p>
            <a:pPr lvl="0"/>
            <a:r>
              <a:rPr lang="zh-CN" altLang="zh-CN" sz="2800" u="sng" dirty="0">
                <a:solidFill>
                  <a:schemeClr val="bg1"/>
                </a:solidFill>
                <a:hlinkClick r:id="rId2"/>
              </a:rPr>
              <a:t>天气后报网  </a:t>
            </a:r>
            <a:r>
              <a:rPr lang="en-US" altLang="zh-CN" sz="2800" u="sng" dirty="0">
                <a:solidFill>
                  <a:schemeClr val="bg1"/>
                </a:solidFill>
                <a:hlinkClick r:id="rId2"/>
              </a:rPr>
              <a:t>http://</a:t>
            </a:r>
            <a:r>
              <a:rPr lang="en-US" altLang="zh-CN" sz="2800" u="sng" dirty="0" smtClean="0">
                <a:solidFill>
                  <a:schemeClr val="bg1"/>
                </a:solidFill>
                <a:hlinkClick r:id="rId2"/>
              </a:rPr>
              <a:t>www.tianqihoubao.com/lishi/beijing.html</a:t>
            </a:r>
            <a:endParaRPr lang="en-US" altLang="zh-CN" sz="2800" u="sng" dirty="0" smtClean="0">
              <a:solidFill>
                <a:schemeClr val="bg1"/>
              </a:solidFill>
              <a:hlinkClick r:id="rId2"/>
            </a:endParaRPr>
          </a:p>
          <a:p>
            <a:pPr lvl="0"/>
            <a:r>
              <a:rPr sz="2800" dirty="0">
                <a:solidFill>
                  <a:schemeClr val="bg1"/>
                </a:solidFill>
                <a:hlinkClick r:id="rId2"/>
              </a:rPr>
              <a:t>北京市教委《2017年度北京地区高校毕业生就业质量报告》</a:t>
            </a:r>
            <a:endParaRPr sz="2800" dirty="0">
              <a:solidFill>
                <a:schemeClr val="bg1"/>
              </a:solidFill>
              <a:hlinkClick r:id="rId2"/>
            </a:endParaRPr>
          </a:p>
          <a:p>
            <a:pPr lvl="0"/>
            <a:r>
              <a:rPr sz="2800" dirty="0">
                <a:solidFill>
                  <a:schemeClr val="bg1"/>
                </a:solidFill>
                <a:hlinkClick r:id="rId2"/>
              </a:rPr>
              <a:t>腾讯与企鹅智库《城市出行半径大数据报告》</a:t>
            </a:r>
            <a:endParaRPr sz="2800" dirty="0">
              <a:solidFill>
                <a:schemeClr val="bg1"/>
              </a:solidFill>
              <a:hlinkClick r:id="rId2"/>
            </a:endParaRPr>
          </a:p>
          <a:p>
            <a:pPr lvl="0"/>
            <a:r>
              <a:rPr sz="2800" dirty="0">
                <a:solidFill>
                  <a:schemeClr val="bg1"/>
                </a:solidFill>
                <a:hlinkClick r:id="rId2"/>
              </a:rPr>
              <a:t>诸葛找房数据研究中心《北京市套均租金和平米租金情况》</a:t>
            </a:r>
            <a:endParaRPr sz="2800" dirty="0">
              <a:solidFill>
                <a:schemeClr val="bg1"/>
              </a:solidFill>
              <a:hlinkClick r:id="rId2"/>
            </a:endParaRPr>
          </a:p>
          <a:p>
            <a:pPr lvl="0"/>
            <a:r>
              <a:rPr sz="2800" dirty="0">
                <a:solidFill>
                  <a:schemeClr val="bg1"/>
                </a:solidFill>
                <a:hlinkClick r:id="rId2"/>
              </a:rPr>
              <a:t>高德地图《2017年度中国主要城市交通分析报告》</a:t>
            </a:r>
            <a:endParaRPr sz="2800" dirty="0">
              <a:solidFill>
                <a:schemeClr val="bg1"/>
              </a:solidFill>
              <a:hlinkClick r:id="rId2"/>
            </a:endParaRPr>
          </a:p>
          <a:p>
            <a:pPr lvl="0"/>
            <a:r>
              <a:rPr sz="2800" dirty="0">
                <a:solidFill>
                  <a:schemeClr val="bg1"/>
                </a:solidFill>
                <a:hlinkClick r:id="rId2"/>
              </a:rPr>
              <a:t>中国产业信息网 《2017年全国50城市房租收入比报告》</a:t>
            </a:r>
            <a:endParaRPr sz="2800" dirty="0">
              <a:solidFill>
                <a:schemeClr val="bg1"/>
              </a:solidFill>
            </a:endParaRPr>
          </a:p>
          <a:p>
            <a:pPr lvl="0"/>
            <a:endParaRPr lang="zh-CN" altLang="zh-CN" sz="2800" dirty="0">
              <a:solidFill>
                <a:schemeClr val="bg1"/>
              </a:solidFill>
            </a:endParaRPr>
          </a:p>
          <a:p>
            <a:r>
              <a:rPr lang="zh-CN" altLang="zh-CN" sz="2800" dirty="0" smtClean="0">
                <a:solidFill>
                  <a:schemeClr val="bg1"/>
                </a:solidFill>
              </a:rPr>
              <a:t>获取方法</a:t>
            </a:r>
            <a:r>
              <a:rPr lang="zh-CN" altLang="zh-CN" sz="2800" dirty="0">
                <a:solidFill>
                  <a:schemeClr val="bg1"/>
                </a:solidFill>
              </a:rPr>
              <a:t>：通过</a:t>
            </a:r>
            <a:r>
              <a:rPr lang="en-US" altLang="zh-CN" sz="2800" dirty="0">
                <a:solidFill>
                  <a:schemeClr val="bg1"/>
                </a:solidFill>
              </a:rPr>
              <a:t>python</a:t>
            </a:r>
            <a:r>
              <a:rPr lang="zh-CN" altLang="zh-CN" sz="2800" dirty="0">
                <a:solidFill>
                  <a:schemeClr val="bg1"/>
                </a:solidFill>
              </a:rPr>
              <a:t>的</a:t>
            </a:r>
            <a:r>
              <a:rPr lang="en-US" altLang="zh-CN" sz="2800" dirty="0" err="1">
                <a:solidFill>
                  <a:schemeClr val="bg1"/>
                </a:solidFill>
              </a:rPr>
              <a:t>scrapy</a:t>
            </a:r>
            <a:r>
              <a:rPr lang="zh-CN" altLang="zh-CN" sz="2800" dirty="0">
                <a:solidFill>
                  <a:schemeClr val="bg1"/>
                </a:solidFill>
              </a:rPr>
              <a:t>包对网站按广度优先进行爬取，并利</a:t>
            </a:r>
            <a:r>
              <a:rPr lang="zh-CN" altLang="zh-CN" sz="2800" dirty="0">
                <a:solidFill>
                  <a:schemeClr val="bg1"/>
                </a:solidFill>
                <a:sym typeface="+mn-ea"/>
              </a:rPr>
              <a:t>用正则对网页结构进行解析，获取有用信息</a:t>
            </a:r>
            <a:endParaRPr lang="zh-CN" altLang="zh-CN" sz="2800" dirty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 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838199" y="531222"/>
            <a:ext cx="10515600" cy="847046"/>
          </a:xfrm>
        </p:spPr>
        <p:txBody>
          <a:bodyPr>
            <a:noAutofit/>
          </a:bodyPr>
          <a:lstStyle/>
          <a:p>
            <a:pPr algn="ctr"/>
            <a:r>
              <a:rPr lang="zh-CN" altLang="en-US" sz="6600" dirty="0" smtClean="0">
                <a:latin typeface="华文中宋" panose="02010600040101010101" charset="-122"/>
                <a:ea typeface="华文中宋" panose="02010600040101010101" charset="-122"/>
              </a:rPr>
              <a:t>技术路线</a:t>
            </a:r>
            <a:endParaRPr lang="zh-CN" altLang="en-US" sz="6600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21549"/>
            <a:ext cx="12192000" cy="6894062"/>
            <a:chOff x="0" y="-21549"/>
            <a:chExt cx="12192000" cy="68940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0" y="0"/>
              <a:ext cx="12192000" cy="6857999"/>
            </a:xfrm>
            <a:prstGeom prst="rect">
              <a:avLst/>
            </a:prstGeom>
          </p:spPr>
        </p:pic>
        <p:sp>
          <p:nvSpPr>
            <p:cNvPr id="8" name="任意多边形 7"/>
            <p:cNvSpPr/>
            <p:nvPr/>
          </p:nvSpPr>
          <p:spPr>
            <a:xfrm>
              <a:off x="4344906" y="-21549"/>
              <a:ext cx="7847093" cy="6894062"/>
            </a:xfrm>
            <a:custGeom>
              <a:avLst/>
              <a:gdLst>
                <a:gd name="connsiteX0" fmla="*/ 6105379 w 6105379"/>
                <a:gd name="connsiteY0" fmla="*/ 0 h 6020972"/>
                <a:gd name="connsiteX1" fmla="*/ 6105379 w 6105379"/>
                <a:gd name="connsiteY1" fmla="*/ 984738 h 6020972"/>
                <a:gd name="connsiteX2" fmla="*/ 1083213 w 6105379"/>
                <a:gd name="connsiteY2" fmla="*/ 6020972 h 6020972"/>
                <a:gd name="connsiteX3" fmla="*/ 0 w 6105379"/>
                <a:gd name="connsiteY3" fmla="*/ 6020972 h 6020972"/>
                <a:gd name="connsiteX4" fmla="*/ 6105379 w 6105379"/>
                <a:gd name="connsiteY4" fmla="*/ 0 h 6020972"/>
                <a:gd name="connsiteX0-1" fmla="*/ 6947208 w 6947208"/>
                <a:gd name="connsiteY0-2" fmla="*/ 0 h 6877315"/>
                <a:gd name="connsiteX1-3" fmla="*/ 6105379 w 6947208"/>
                <a:gd name="connsiteY1-4" fmla="*/ 1841081 h 6877315"/>
                <a:gd name="connsiteX2-5" fmla="*/ 1083213 w 6947208"/>
                <a:gd name="connsiteY2-6" fmla="*/ 6877315 h 6877315"/>
                <a:gd name="connsiteX3-7" fmla="*/ 0 w 6947208"/>
                <a:gd name="connsiteY3-8" fmla="*/ 6877315 h 6877315"/>
                <a:gd name="connsiteX4-9" fmla="*/ 6947208 w 6947208"/>
                <a:gd name="connsiteY4-10" fmla="*/ 0 h 6877315"/>
                <a:gd name="connsiteX0-11" fmla="*/ 6947208 w 7847093"/>
                <a:gd name="connsiteY0-12" fmla="*/ 16747 h 6894062"/>
                <a:gd name="connsiteX1-13" fmla="*/ 7847093 w 7847093"/>
                <a:gd name="connsiteY1-14" fmla="*/ 0 h 6894062"/>
                <a:gd name="connsiteX2-15" fmla="*/ 1083213 w 7847093"/>
                <a:gd name="connsiteY2-16" fmla="*/ 6894062 h 6894062"/>
                <a:gd name="connsiteX3-17" fmla="*/ 0 w 7847093"/>
                <a:gd name="connsiteY3-18" fmla="*/ 6894062 h 6894062"/>
                <a:gd name="connsiteX4-19" fmla="*/ 6947208 w 7847093"/>
                <a:gd name="connsiteY4-20" fmla="*/ 16747 h 68940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847093" h="6894062">
                  <a:moveTo>
                    <a:pt x="6947208" y="16747"/>
                  </a:moveTo>
                  <a:lnTo>
                    <a:pt x="7847093" y="0"/>
                  </a:lnTo>
                  <a:lnTo>
                    <a:pt x="1083213" y="6894062"/>
                  </a:lnTo>
                  <a:lnTo>
                    <a:pt x="0" y="6894062"/>
                  </a:lnTo>
                  <a:lnTo>
                    <a:pt x="6947208" y="16747"/>
                  </a:lnTo>
                  <a:close/>
                </a:path>
              </a:pathLst>
            </a:custGeom>
            <a:gradFill>
              <a:gsLst>
                <a:gs pos="0">
                  <a:srgbClr val="ED85AE">
                    <a:alpha val="90000"/>
                  </a:srgbClr>
                </a:gs>
                <a:gs pos="74000">
                  <a:srgbClr val="EE9A9C">
                    <a:alpha val="80000"/>
                  </a:srgbClr>
                </a:gs>
                <a:gs pos="83000">
                  <a:srgbClr val="EFB188">
                    <a:alpha val="70000"/>
                  </a:srgbClr>
                </a:gs>
                <a:gs pos="100000">
                  <a:srgbClr val="EFBA81">
                    <a:alpha val="9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72737" y="385591"/>
              <a:ext cx="11446525" cy="570673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44695" y="2494927"/>
            <a:ext cx="9983406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dirty="0">
                <a:solidFill>
                  <a:schemeClr val="bg1"/>
                </a:solidFill>
                <a:sym typeface="+mn-ea"/>
              </a:rPr>
              <a:t>1</a:t>
            </a:r>
            <a:r>
              <a:rPr lang="zh-CN" altLang="en-US" sz="2400" dirty="0">
                <a:solidFill>
                  <a:schemeClr val="bg1"/>
                </a:solidFill>
                <a:sym typeface="+mn-ea"/>
              </a:rPr>
              <a:t>、</a:t>
            </a:r>
            <a:r>
              <a:rPr lang="zh-CN" altLang="zh-CN" sz="2400" dirty="0" smtClean="0">
                <a:solidFill>
                  <a:schemeClr val="bg1"/>
                </a:solidFill>
                <a:sym typeface="+mn-ea"/>
              </a:rPr>
              <a:t>首先</a:t>
            </a:r>
            <a:r>
              <a:rPr lang="zh-CN" altLang="zh-CN" sz="2400" dirty="0" smtClean="0">
                <a:solidFill>
                  <a:schemeClr val="bg1"/>
                </a:solidFill>
              </a:rPr>
              <a:t>爬</a:t>
            </a:r>
            <a:r>
              <a:rPr lang="zh-CN" altLang="zh-CN" sz="2400" dirty="0">
                <a:solidFill>
                  <a:schemeClr val="bg1"/>
                </a:solidFill>
              </a:rPr>
              <a:t>取了北京</a:t>
            </a:r>
            <a:r>
              <a:rPr lang="en-US" altLang="zh-CN" sz="2400" dirty="0">
                <a:solidFill>
                  <a:schemeClr val="bg1"/>
                </a:solidFill>
              </a:rPr>
              <a:t>2011-2017</a:t>
            </a:r>
            <a:r>
              <a:rPr lang="zh-CN" altLang="zh-CN" sz="2400" dirty="0">
                <a:solidFill>
                  <a:schemeClr val="bg1"/>
                </a:solidFill>
              </a:rPr>
              <a:t>年每天的天气</a:t>
            </a:r>
            <a:r>
              <a:rPr lang="zh-CN" altLang="zh-CN" sz="2400" dirty="0" smtClean="0">
                <a:solidFill>
                  <a:schemeClr val="bg1"/>
                </a:solidFill>
              </a:rPr>
              <a:t>数据</a:t>
            </a:r>
            <a:r>
              <a:rPr lang="zh-CN" altLang="en-US" sz="2400" dirty="0">
                <a:solidFill>
                  <a:schemeClr val="bg1"/>
                </a:solidFill>
              </a:rPr>
              <a:t>，</a:t>
            </a:r>
            <a:r>
              <a:rPr lang="zh-CN" altLang="zh-CN" sz="2400" dirty="0">
                <a:solidFill>
                  <a:schemeClr val="bg1"/>
                </a:solidFill>
                <a:sym typeface="+mn-ea"/>
              </a:rPr>
              <a:t>通过折线图统计并展示这几年北京雾霾天数的变化</a:t>
            </a:r>
            <a:r>
              <a:rPr lang="zh-CN" altLang="zh-CN" sz="2400" dirty="0" smtClean="0">
                <a:solidFill>
                  <a:schemeClr val="bg1"/>
                </a:solidFill>
                <a:sym typeface="+mn-ea"/>
              </a:rPr>
              <a:t>，</a:t>
            </a:r>
            <a:r>
              <a:rPr lang="zh-CN" altLang="zh-CN" sz="2400" dirty="0" smtClean="0">
                <a:solidFill>
                  <a:schemeClr val="bg1"/>
                </a:solidFill>
              </a:rPr>
              <a:t>经过</a:t>
            </a:r>
            <a:r>
              <a:rPr lang="zh-CN" altLang="zh-CN" sz="2400" dirty="0">
                <a:solidFill>
                  <a:schemeClr val="bg1"/>
                </a:solidFill>
              </a:rPr>
              <a:t>初步分析</a:t>
            </a:r>
            <a:r>
              <a:rPr lang="en-US" altLang="zh-CN" sz="2400" dirty="0">
                <a:solidFill>
                  <a:schemeClr val="bg1"/>
                </a:solidFill>
              </a:rPr>
              <a:t>2015</a:t>
            </a:r>
            <a:r>
              <a:rPr lang="zh-CN" altLang="zh-CN" sz="2400" dirty="0">
                <a:solidFill>
                  <a:schemeClr val="bg1"/>
                </a:solidFill>
              </a:rPr>
              <a:t>和</a:t>
            </a:r>
            <a:r>
              <a:rPr lang="en-US" altLang="zh-CN" sz="2400" dirty="0">
                <a:solidFill>
                  <a:schemeClr val="bg1"/>
                </a:solidFill>
              </a:rPr>
              <a:t>2016</a:t>
            </a:r>
            <a:r>
              <a:rPr lang="zh-CN" altLang="zh-CN" sz="2400" dirty="0">
                <a:solidFill>
                  <a:schemeClr val="bg1"/>
                </a:solidFill>
              </a:rPr>
              <a:t>年雾霾比较严重</a:t>
            </a:r>
            <a:r>
              <a:rPr lang="zh-CN" altLang="zh-CN" sz="2400" dirty="0" smtClean="0">
                <a:solidFill>
                  <a:schemeClr val="bg1"/>
                </a:solidFill>
              </a:rPr>
              <a:t>，</a:t>
            </a:r>
            <a:r>
              <a:rPr lang="zh-CN" altLang="zh-CN" sz="2400" dirty="0" smtClean="0">
                <a:solidFill>
                  <a:schemeClr val="bg1"/>
                </a:solidFill>
                <a:sym typeface="+mn-ea"/>
              </a:rPr>
              <a:t>然后</a:t>
            </a:r>
            <a:r>
              <a:rPr lang="zh-CN" altLang="zh-CN" sz="2400" dirty="0">
                <a:solidFill>
                  <a:schemeClr val="bg1"/>
                </a:solidFill>
                <a:sym typeface="+mn-ea"/>
              </a:rPr>
              <a:t>以</a:t>
            </a:r>
            <a:r>
              <a:rPr lang="en-US" altLang="zh-CN" sz="2400" dirty="0">
                <a:solidFill>
                  <a:schemeClr val="bg1"/>
                </a:solidFill>
                <a:sym typeface="+mn-ea"/>
              </a:rPr>
              <a:t>2016</a:t>
            </a:r>
            <a:r>
              <a:rPr lang="zh-CN" altLang="zh-CN" sz="2400" dirty="0">
                <a:solidFill>
                  <a:schemeClr val="bg1"/>
                </a:solidFill>
                <a:sym typeface="+mn-ea"/>
              </a:rPr>
              <a:t>年为例观察北京雾霾各月的</a:t>
            </a:r>
            <a:r>
              <a:rPr lang="zh-CN" altLang="zh-CN" sz="2400" dirty="0" smtClean="0">
                <a:solidFill>
                  <a:schemeClr val="bg1"/>
                </a:solidFill>
                <a:sym typeface="+mn-ea"/>
              </a:rPr>
              <a:t>变化，</a:t>
            </a:r>
            <a:r>
              <a:rPr lang="zh-CN" altLang="en-US" sz="2400" dirty="0" smtClean="0">
                <a:solidFill>
                  <a:schemeClr val="bg1"/>
                </a:solidFill>
                <a:sym typeface="+mn-ea"/>
              </a:rPr>
              <a:t>将</a:t>
            </a:r>
            <a:r>
              <a:rPr lang="zh-CN" altLang="zh-CN" sz="2400" dirty="0" smtClean="0">
                <a:solidFill>
                  <a:schemeClr val="bg1"/>
                </a:solidFill>
                <a:sym typeface="+mn-ea"/>
              </a:rPr>
              <a:t>全国</a:t>
            </a:r>
            <a:r>
              <a:rPr lang="zh-CN" altLang="zh-CN" sz="2400" dirty="0">
                <a:solidFill>
                  <a:schemeClr val="bg1"/>
                </a:solidFill>
                <a:sym typeface="+mn-ea"/>
              </a:rPr>
              <a:t>省会雾霾的严重度在地图上标明，</a:t>
            </a:r>
            <a:r>
              <a:rPr lang="zh-CN" altLang="en-US" sz="2400" dirty="0" smtClean="0">
                <a:solidFill>
                  <a:schemeClr val="bg1"/>
                </a:solidFill>
              </a:rPr>
              <a:t>用来</a:t>
            </a:r>
            <a:r>
              <a:rPr lang="zh-CN" altLang="zh-CN" sz="2400" dirty="0" smtClean="0">
                <a:solidFill>
                  <a:schemeClr val="bg1"/>
                </a:solidFill>
              </a:rPr>
              <a:t>可视化</a:t>
            </a:r>
            <a:r>
              <a:rPr lang="zh-CN" altLang="zh-CN" sz="2400" dirty="0">
                <a:solidFill>
                  <a:schemeClr val="bg1"/>
                </a:solidFill>
              </a:rPr>
              <a:t>展示全国空气质量情况</a:t>
            </a:r>
            <a:r>
              <a:rPr lang="zh-CN" altLang="zh-CN" sz="2400" dirty="0" smtClean="0">
                <a:solidFill>
                  <a:schemeClr val="bg1"/>
                </a:solidFill>
              </a:rPr>
              <a:t>。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 lvl="0"/>
            <a:endParaRPr lang="zh-CN" altLang="zh-CN" sz="2400" dirty="0">
              <a:solidFill>
                <a:prstClr val="white"/>
              </a:solidFill>
            </a:endParaRPr>
          </a:p>
          <a:p>
            <a:pPr lvl="0"/>
            <a:endParaRPr lang="zh-CN" altLang="zh-CN" sz="2400" dirty="0">
              <a:solidFill>
                <a:schemeClr val="bg1"/>
              </a:solidFill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838199" y="531222"/>
            <a:ext cx="10515600" cy="847046"/>
          </a:xfrm>
        </p:spPr>
        <p:txBody>
          <a:bodyPr>
            <a:noAutofit/>
          </a:bodyPr>
          <a:lstStyle/>
          <a:p>
            <a:pPr algn="ctr"/>
            <a:r>
              <a:rPr lang="zh-CN" altLang="en-US" sz="6600" dirty="0" smtClean="0">
                <a:latin typeface="华文中宋" panose="02010600040101010101" charset="-122"/>
                <a:ea typeface="华文中宋" panose="02010600040101010101" charset="-122"/>
              </a:rPr>
              <a:t>技术路线</a:t>
            </a:r>
            <a:endParaRPr lang="zh-CN" altLang="en-US" sz="6600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21549"/>
            <a:ext cx="12192000" cy="6894062"/>
            <a:chOff x="0" y="-21549"/>
            <a:chExt cx="12192000" cy="68940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0" y="0"/>
              <a:ext cx="12192000" cy="6857999"/>
            </a:xfrm>
            <a:prstGeom prst="rect">
              <a:avLst/>
            </a:prstGeom>
          </p:spPr>
        </p:pic>
        <p:sp>
          <p:nvSpPr>
            <p:cNvPr id="8" name="任意多边形 7"/>
            <p:cNvSpPr/>
            <p:nvPr/>
          </p:nvSpPr>
          <p:spPr>
            <a:xfrm>
              <a:off x="4344906" y="-21549"/>
              <a:ext cx="7847093" cy="6894062"/>
            </a:xfrm>
            <a:custGeom>
              <a:avLst/>
              <a:gdLst>
                <a:gd name="connsiteX0" fmla="*/ 6105379 w 6105379"/>
                <a:gd name="connsiteY0" fmla="*/ 0 h 6020972"/>
                <a:gd name="connsiteX1" fmla="*/ 6105379 w 6105379"/>
                <a:gd name="connsiteY1" fmla="*/ 984738 h 6020972"/>
                <a:gd name="connsiteX2" fmla="*/ 1083213 w 6105379"/>
                <a:gd name="connsiteY2" fmla="*/ 6020972 h 6020972"/>
                <a:gd name="connsiteX3" fmla="*/ 0 w 6105379"/>
                <a:gd name="connsiteY3" fmla="*/ 6020972 h 6020972"/>
                <a:gd name="connsiteX4" fmla="*/ 6105379 w 6105379"/>
                <a:gd name="connsiteY4" fmla="*/ 0 h 6020972"/>
                <a:gd name="connsiteX0-1" fmla="*/ 6947208 w 6947208"/>
                <a:gd name="connsiteY0-2" fmla="*/ 0 h 6877315"/>
                <a:gd name="connsiteX1-3" fmla="*/ 6105379 w 6947208"/>
                <a:gd name="connsiteY1-4" fmla="*/ 1841081 h 6877315"/>
                <a:gd name="connsiteX2-5" fmla="*/ 1083213 w 6947208"/>
                <a:gd name="connsiteY2-6" fmla="*/ 6877315 h 6877315"/>
                <a:gd name="connsiteX3-7" fmla="*/ 0 w 6947208"/>
                <a:gd name="connsiteY3-8" fmla="*/ 6877315 h 6877315"/>
                <a:gd name="connsiteX4-9" fmla="*/ 6947208 w 6947208"/>
                <a:gd name="connsiteY4-10" fmla="*/ 0 h 6877315"/>
                <a:gd name="connsiteX0-11" fmla="*/ 6947208 w 7847093"/>
                <a:gd name="connsiteY0-12" fmla="*/ 16747 h 6894062"/>
                <a:gd name="connsiteX1-13" fmla="*/ 7847093 w 7847093"/>
                <a:gd name="connsiteY1-14" fmla="*/ 0 h 6894062"/>
                <a:gd name="connsiteX2-15" fmla="*/ 1083213 w 7847093"/>
                <a:gd name="connsiteY2-16" fmla="*/ 6894062 h 6894062"/>
                <a:gd name="connsiteX3-17" fmla="*/ 0 w 7847093"/>
                <a:gd name="connsiteY3-18" fmla="*/ 6894062 h 6894062"/>
                <a:gd name="connsiteX4-19" fmla="*/ 6947208 w 7847093"/>
                <a:gd name="connsiteY4-20" fmla="*/ 16747 h 68940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847093" h="6894062">
                  <a:moveTo>
                    <a:pt x="6947208" y="16747"/>
                  </a:moveTo>
                  <a:lnTo>
                    <a:pt x="7847093" y="0"/>
                  </a:lnTo>
                  <a:lnTo>
                    <a:pt x="1083213" y="6894062"/>
                  </a:lnTo>
                  <a:lnTo>
                    <a:pt x="0" y="6894062"/>
                  </a:lnTo>
                  <a:lnTo>
                    <a:pt x="6947208" y="16747"/>
                  </a:lnTo>
                  <a:close/>
                </a:path>
              </a:pathLst>
            </a:custGeom>
            <a:gradFill>
              <a:gsLst>
                <a:gs pos="0">
                  <a:srgbClr val="ED85AE">
                    <a:alpha val="90000"/>
                  </a:srgbClr>
                </a:gs>
                <a:gs pos="74000">
                  <a:srgbClr val="EE9A9C">
                    <a:alpha val="80000"/>
                  </a:srgbClr>
                </a:gs>
                <a:gs pos="83000">
                  <a:srgbClr val="EFB188">
                    <a:alpha val="70000"/>
                  </a:srgbClr>
                </a:gs>
                <a:gs pos="100000">
                  <a:srgbClr val="EFBA81">
                    <a:alpha val="9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72737" y="385591"/>
              <a:ext cx="11446525" cy="570673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744695" y="2494927"/>
            <a:ext cx="9983406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dirty="0" smtClean="0">
                <a:solidFill>
                  <a:prstClr val="white"/>
                </a:solidFill>
                <a:sym typeface="+mn-ea"/>
              </a:rPr>
              <a:t>2</a:t>
            </a:r>
            <a:r>
              <a:rPr lang="zh-CN" altLang="en-US" sz="2400" dirty="0" smtClean="0">
                <a:solidFill>
                  <a:prstClr val="white"/>
                </a:solidFill>
                <a:sym typeface="+mn-ea"/>
              </a:rPr>
              <a:t>、然后从毕业生就业率、房租收入比</a:t>
            </a:r>
            <a:r>
              <a:rPr lang="zh-CN" altLang="en-US" sz="2400" dirty="0">
                <a:solidFill>
                  <a:prstClr val="white"/>
                </a:solidFill>
                <a:sym typeface="+mn-ea"/>
              </a:rPr>
              <a:t>、通勤时间、城市拥堵情况，综合分析北漂族的就业压力和生活压力。</a:t>
            </a:r>
            <a:endParaRPr lang="en-US" altLang="zh-CN" sz="2400" b="1" dirty="0" smtClean="0">
              <a:solidFill>
                <a:schemeClr val="bg1"/>
              </a:solidFill>
              <a:sym typeface="+mn-ea"/>
            </a:endParaRPr>
          </a:p>
          <a:p>
            <a:pPr lvl="0"/>
            <a:endParaRPr lang="en-US" altLang="zh-CN" sz="2400" b="1" dirty="0" smtClean="0">
              <a:solidFill>
                <a:schemeClr val="bg1"/>
              </a:solidFill>
            </a:endParaRPr>
          </a:p>
          <a:p>
            <a:pPr lvl="0"/>
            <a:r>
              <a:rPr lang="en-US" altLang="zh-CN" sz="2400" dirty="0">
                <a:solidFill>
                  <a:schemeClr val="bg1"/>
                </a:solidFill>
              </a:rPr>
              <a:t>3</a:t>
            </a:r>
            <a:r>
              <a:rPr lang="zh-CN" altLang="en-US" sz="2400" dirty="0">
                <a:solidFill>
                  <a:schemeClr val="bg1"/>
                </a:solidFill>
              </a:rPr>
              <a:t>、统计</a:t>
            </a:r>
            <a:r>
              <a:rPr lang="zh-CN" altLang="en-US" sz="2400" dirty="0" smtClean="0">
                <a:solidFill>
                  <a:schemeClr val="bg1"/>
                </a:solidFill>
              </a:rPr>
              <a:t>百度百科与</a:t>
            </a:r>
            <a:r>
              <a:rPr lang="zh-CN" altLang="zh-CN" sz="2400" dirty="0" smtClean="0">
                <a:solidFill>
                  <a:schemeClr val="bg1"/>
                </a:solidFill>
              </a:rPr>
              <a:t>雾霾</a:t>
            </a:r>
            <a:r>
              <a:rPr lang="zh-CN" altLang="en-US" sz="2400" dirty="0" smtClean="0">
                <a:solidFill>
                  <a:schemeClr val="bg1"/>
                </a:solidFill>
              </a:rPr>
              <a:t>、北漂</a:t>
            </a:r>
            <a:r>
              <a:rPr lang="zh-CN" altLang="zh-CN" sz="2400" dirty="0" smtClean="0">
                <a:solidFill>
                  <a:schemeClr val="bg1"/>
                </a:solidFill>
              </a:rPr>
              <a:t>相</a:t>
            </a:r>
            <a:r>
              <a:rPr lang="zh-CN" altLang="zh-CN" sz="2400" dirty="0">
                <a:solidFill>
                  <a:schemeClr val="bg1"/>
                </a:solidFill>
              </a:rPr>
              <a:t>关联词的词频</a:t>
            </a:r>
            <a:r>
              <a:rPr lang="zh-CN" altLang="zh-CN" sz="2400" dirty="0" smtClean="0">
                <a:solidFill>
                  <a:schemeClr val="bg1"/>
                </a:solidFill>
              </a:rPr>
              <a:t>，使用</a:t>
            </a:r>
            <a:r>
              <a:rPr lang="en-US" altLang="zh-CN" sz="2400" dirty="0">
                <a:solidFill>
                  <a:schemeClr val="bg1"/>
                </a:solidFill>
                <a:sym typeface="+mn-ea"/>
              </a:rPr>
              <a:t>jieba</a:t>
            </a:r>
            <a:r>
              <a:rPr lang="zh-CN" altLang="en-US" sz="2400" dirty="0">
                <a:solidFill>
                  <a:schemeClr val="bg1"/>
                </a:solidFill>
                <a:sym typeface="+mn-ea"/>
              </a:rPr>
              <a:t>分词生成</a:t>
            </a:r>
            <a:r>
              <a:rPr lang="zh-CN" altLang="en-US" sz="2400" dirty="0" smtClean="0">
                <a:solidFill>
                  <a:schemeClr val="bg1"/>
                </a:solidFill>
              </a:rPr>
              <a:t>两个</a:t>
            </a:r>
            <a:r>
              <a:rPr lang="zh-CN" altLang="zh-CN" sz="2400" dirty="0" smtClean="0">
                <a:solidFill>
                  <a:schemeClr val="bg1"/>
                </a:solidFill>
              </a:rPr>
              <a:t>词</a:t>
            </a:r>
            <a:r>
              <a:rPr lang="zh-CN" altLang="zh-CN" sz="2400" dirty="0">
                <a:solidFill>
                  <a:schemeClr val="bg1"/>
                </a:solidFill>
              </a:rPr>
              <a:t>云</a:t>
            </a:r>
            <a:r>
              <a:rPr lang="zh-CN" altLang="zh-CN" sz="2400" dirty="0" smtClean="0">
                <a:solidFill>
                  <a:schemeClr val="bg1"/>
                </a:solidFill>
              </a:rPr>
              <a:t>，</a:t>
            </a:r>
            <a:r>
              <a:rPr lang="zh-CN" altLang="en-US" sz="2400" dirty="0" smtClean="0">
                <a:solidFill>
                  <a:schemeClr val="bg1"/>
                </a:solidFill>
              </a:rPr>
              <a:t>最后</a:t>
            </a:r>
            <a:r>
              <a:rPr lang="zh-CN" altLang="zh-CN" sz="2400" dirty="0" smtClean="0">
                <a:solidFill>
                  <a:schemeClr val="bg1"/>
                </a:solidFill>
              </a:rPr>
              <a:t>通过</a:t>
            </a:r>
            <a:r>
              <a:rPr lang="en-US" altLang="zh-CN" sz="2400" dirty="0" err="1">
                <a:solidFill>
                  <a:schemeClr val="bg1"/>
                </a:solidFill>
              </a:rPr>
              <a:t>flask+echarts</a:t>
            </a:r>
            <a:r>
              <a:rPr lang="zh-CN" altLang="zh-CN" sz="2400" dirty="0">
                <a:solidFill>
                  <a:schemeClr val="bg1"/>
                </a:solidFill>
              </a:rPr>
              <a:t>在网页上进行展示。</a:t>
            </a:r>
            <a:endParaRPr lang="zh-CN" altLang="zh-CN" sz="2400" dirty="0">
              <a:solidFill>
                <a:schemeClr val="bg1"/>
              </a:solidFill>
            </a:endParaRPr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838199" y="531222"/>
            <a:ext cx="10515600" cy="847046"/>
          </a:xfrm>
        </p:spPr>
        <p:txBody>
          <a:bodyPr>
            <a:noAutofit/>
          </a:bodyPr>
          <a:lstStyle/>
          <a:p>
            <a:pPr algn="ctr"/>
            <a:r>
              <a:rPr lang="zh-CN" altLang="en-US" sz="6600" dirty="0" smtClean="0">
                <a:latin typeface="华文中宋" panose="02010600040101010101" charset="-122"/>
                <a:ea typeface="华文中宋" panose="02010600040101010101" charset="-122"/>
              </a:rPr>
              <a:t>技术路线</a:t>
            </a:r>
            <a:endParaRPr lang="zh-CN" altLang="en-US" sz="6600" dirty="0">
              <a:latin typeface="华文中宋" panose="02010600040101010101" charset="-122"/>
              <a:ea typeface="华文中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-21549"/>
            <a:ext cx="12192000" cy="6894062"/>
            <a:chOff x="0" y="-21549"/>
            <a:chExt cx="12192000" cy="6894062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0" y="0"/>
              <a:ext cx="12192000" cy="6857999"/>
            </a:xfrm>
            <a:prstGeom prst="rect">
              <a:avLst/>
            </a:prstGeom>
          </p:spPr>
        </p:pic>
        <p:sp>
          <p:nvSpPr>
            <p:cNvPr id="8" name="任意多边形 7"/>
            <p:cNvSpPr/>
            <p:nvPr/>
          </p:nvSpPr>
          <p:spPr>
            <a:xfrm>
              <a:off x="4344906" y="-21549"/>
              <a:ext cx="7847093" cy="6894062"/>
            </a:xfrm>
            <a:custGeom>
              <a:avLst/>
              <a:gdLst>
                <a:gd name="connsiteX0" fmla="*/ 6105379 w 6105379"/>
                <a:gd name="connsiteY0" fmla="*/ 0 h 6020972"/>
                <a:gd name="connsiteX1" fmla="*/ 6105379 w 6105379"/>
                <a:gd name="connsiteY1" fmla="*/ 984738 h 6020972"/>
                <a:gd name="connsiteX2" fmla="*/ 1083213 w 6105379"/>
                <a:gd name="connsiteY2" fmla="*/ 6020972 h 6020972"/>
                <a:gd name="connsiteX3" fmla="*/ 0 w 6105379"/>
                <a:gd name="connsiteY3" fmla="*/ 6020972 h 6020972"/>
                <a:gd name="connsiteX4" fmla="*/ 6105379 w 6105379"/>
                <a:gd name="connsiteY4" fmla="*/ 0 h 6020972"/>
                <a:gd name="connsiteX0-1" fmla="*/ 6947208 w 6947208"/>
                <a:gd name="connsiteY0-2" fmla="*/ 0 h 6877315"/>
                <a:gd name="connsiteX1-3" fmla="*/ 6105379 w 6947208"/>
                <a:gd name="connsiteY1-4" fmla="*/ 1841081 h 6877315"/>
                <a:gd name="connsiteX2-5" fmla="*/ 1083213 w 6947208"/>
                <a:gd name="connsiteY2-6" fmla="*/ 6877315 h 6877315"/>
                <a:gd name="connsiteX3-7" fmla="*/ 0 w 6947208"/>
                <a:gd name="connsiteY3-8" fmla="*/ 6877315 h 6877315"/>
                <a:gd name="connsiteX4-9" fmla="*/ 6947208 w 6947208"/>
                <a:gd name="connsiteY4-10" fmla="*/ 0 h 6877315"/>
                <a:gd name="connsiteX0-11" fmla="*/ 6947208 w 7847093"/>
                <a:gd name="connsiteY0-12" fmla="*/ 16747 h 6894062"/>
                <a:gd name="connsiteX1-13" fmla="*/ 7847093 w 7847093"/>
                <a:gd name="connsiteY1-14" fmla="*/ 0 h 6894062"/>
                <a:gd name="connsiteX2-15" fmla="*/ 1083213 w 7847093"/>
                <a:gd name="connsiteY2-16" fmla="*/ 6894062 h 6894062"/>
                <a:gd name="connsiteX3-17" fmla="*/ 0 w 7847093"/>
                <a:gd name="connsiteY3-18" fmla="*/ 6894062 h 6894062"/>
                <a:gd name="connsiteX4-19" fmla="*/ 6947208 w 7847093"/>
                <a:gd name="connsiteY4-20" fmla="*/ 16747 h 68940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847093" h="6894062">
                  <a:moveTo>
                    <a:pt x="6947208" y="16747"/>
                  </a:moveTo>
                  <a:lnTo>
                    <a:pt x="7847093" y="0"/>
                  </a:lnTo>
                  <a:lnTo>
                    <a:pt x="1083213" y="6894062"/>
                  </a:lnTo>
                  <a:lnTo>
                    <a:pt x="0" y="6894062"/>
                  </a:lnTo>
                  <a:lnTo>
                    <a:pt x="6947208" y="16747"/>
                  </a:lnTo>
                  <a:close/>
                </a:path>
              </a:pathLst>
            </a:custGeom>
            <a:gradFill>
              <a:gsLst>
                <a:gs pos="0">
                  <a:srgbClr val="ED85AE">
                    <a:alpha val="90000"/>
                  </a:srgbClr>
                </a:gs>
                <a:gs pos="74000">
                  <a:srgbClr val="EE9A9C">
                    <a:alpha val="80000"/>
                  </a:srgbClr>
                </a:gs>
                <a:gs pos="83000">
                  <a:srgbClr val="EFB188">
                    <a:alpha val="70000"/>
                  </a:srgbClr>
                </a:gs>
                <a:gs pos="100000">
                  <a:srgbClr val="EFBA81">
                    <a:alpha val="9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372737" y="385591"/>
              <a:ext cx="11446525" cy="570673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838199" y="531222"/>
            <a:ext cx="10515600" cy="847046"/>
          </a:xfrm>
        </p:spPr>
        <p:txBody>
          <a:bodyPr>
            <a:noAutofit/>
          </a:bodyPr>
          <a:lstStyle/>
          <a:p>
            <a:pPr algn="ctr"/>
            <a:r>
              <a:rPr lang="zh-CN" altLang="en-US" sz="6000" b="1" dirty="0">
                <a:latin typeface="微软雅黑" panose="020B0503020204020204" charset="-122"/>
                <a:ea typeface="微软雅黑" panose="020B0503020204020204" charset="-122"/>
              </a:rPr>
              <a:t>网页展示</a:t>
            </a:r>
            <a:endParaRPr lang="zh-CN" altLang="en-US" sz="6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46150" y="2766695"/>
            <a:ext cx="59378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sz="2400" b="1">
                <a:solidFill>
                  <a:schemeClr val="bg1"/>
                </a:solidFill>
              </a:rPr>
              <a:t>详见</a:t>
            </a:r>
            <a:r>
              <a:rPr lang="en-US" altLang="zh-CN" sz="2400" b="1">
                <a:solidFill>
                  <a:schemeClr val="bg1"/>
                </a:solidFill>
              </a:rPr>
              <a:t>WebPython/templates/index.html</a:t>
            </a:r>
            <a:endParaRPr lang="en-US" altLang="zh-CN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0" y="41"/>
            <a:ext cx="12192000" cy="6894062"/>
            <a:chOff x="0" y="-21549"/>
            <a:chExt cx="12192000" cy="6894062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email"/>
            <a:stretch>
              <a:fillRect/>
            </a:stretch>
          </p:blipFill>
          <p:spPr>
            <a:xfrm>
              <a:off x="0" y="0"/>
              <a:ext cx="12192000" cy="6857999"/>
            </a:xfrm>
            <a:prstGeom prst="rect">
              <a:avLst/>
            </a:prstGeom>
          </p:spPr>
        </p:pic>
        <p:sp>
          <p:nvSpPr>
            <p:cNvPr id="7" name="任意多边形 6"/>
            <p:cNvSpPr/>
            <p:nvPr/>
          </p:nvSpPr>
          <p:spPr>
            <a:xfrm>
              <a:off x="4344906" y="-21549"/>
              <a:ext cx="7847093" cy="6894062"/>
            </a:xfrm>
            <a:custGeom>
              <a:avLst/>
              <a:gdLst>
                <a:gd name="connsiteX0" fmla="*/ 6105379 w 6105379"/>
                <a:gd name="connsiteY0" fmla="*/ 0 h 6020972"/>
                <a:gd name="connsiteX1" fmla="*/ 6105379 w 6105379"/>
                <a:gd name="connsiteY1" fmla="*/ 984738 h 6020972"/>
                <a:gd name="connsiteX2" fmla="*/ 1083213 w 6105379"/>
                <a:gd name="connsiteY2" fmla="*/ 6020972 h 6020972"/>
                <a:gd name="connsiteX3" fmla="*/ 0 w 6105379"/>
                <a:gd name="connsiteY3" fmla="*/ 6020972 h 6020972"/>
                <a:gd name="connsiteX4" fmla="*/ 6105379 w 6105379"/>
                <a:gd name="connsiteY4" fmla="*/ 0 h 6020972"/>
                <a:gd name="connsiteX0-1" fmla="*/ 6947208 w 6947208"/>
                <a:gd name="connsiteY0-2" fmla="*/ 0 h 6877315"/>
                <a:gd name="connsiteX1-3" fmla="*/ 6105379 w 6947208"/>
                <a:gd name="connsiteY1-4" fmla="*/ 1841081 h 6877315"/>
                <a:gd name="connsiteX2-5" fmla="*/ 1083213 w 6947208"/>
                <a:gd name="connsiteY2-6" fmla="*/ 6877315 h 6877315"/>
                <a:gd name="connsiteX3-7" fmla="*/ 0 w 6947208"/>
                <a:gd name="connsiteY3-8" fmla="*/ 6877315 h 6877315"/>
                <a:gd name="connsiteX4-9" fmla="*/ 6947208 w 6947208"/>
                <a:gd name="connsiteY4-10" fmla="*/ 0 h 6877315"/>
                <a:gd name="connsiteX0-11" fmla="*/ 6947208 w 7847093"/>
                <a:gd name="connsiteY0-12" fmla="*/ 16747 h 6894062"/>
                <a:gd name="connsiteX1-13" fmla="*/ 7847093 w 7847093"/>
                <a:gd name="connsiteY1-14" fmla="*/ 0 h 6894062"/>
                <a:gd name="connsiteX2-15" fmla="*/ 1083213 w 7847093"/>
                <a:gd name="connsiteY2-16" fmla="*/ 6894062 h 6894062"/>
                <a:gd name="connsiteX3-17" fmla="*/ 0 w 7847093"/>
                <a:gd name="connsiteY3-18" fmla="*/ 6894062 h 6894062"/>
                <a:gd name="connsiteX4-19" fmla="*/ 6947208 w 7847093"/>
                <a:gd name="connsiteY4-20" fmla="*/ 16747 h 689406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7847093" h="6894062">
                  <a:moveTo>
                    <a:pt x="6947208" y="16747"/>
                  </a:moveTo>
                  <a:lnTo>
                    <a:pt x="7847093" y="0"/>
                  </a:lnTo>
                  <a:lnTo>
                    <a:pt x="1083213" y="6894062"/>
                  </a:lnTo>
                  <a:lnTo>
                    <a:pt x="0" y="6894062"/>
                  </a:lnTo>
                  <a:lnTo>
                    <a:pt x="6947208" y="16747"/>
                  </a:lnTo>
                  <a:close/>
                </a:path>
              </a:pathLst>
            </a:custGeom>
            <a:gradFill>
              <a:gsLst>
                <a:gs pos="0">
                  <a:srgbClr val="ED85AE">
                    <a:alpha val="90000"/>
                  </a:srgbClr>
                </a:gs>
                <a:gs pos="74000">
                  <a:srgbClr val="EE9A9C">
                    <a:alpha val="80000"/>
                  </a:srgbClr>
                </a:gs>
                <a:gs pos="83000">
                  <a:srgbClr val="EFB188">
                    <a:alpha val="70000"/>
                  </a:srgbClr>
                </a:gs>
                <a:gs pos="100000">
                  <a:srgbClr val="EFBA81">
                    <a:alpha val="90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372737" y="385591"/>
              <a:ext cx="11446525" cy="570673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/>
          <p:cNvSpPr/>
          <p:nvPr/>
        </p:nvSpPr>
        <p:spPr>
          <a:xfrm>
            <a:off x="2032000" y="4064000"/>
            <a:ext cx="8084458" cy="725714"/>
          </a:xfrm>
          <a:prstGeom prst="rect">
            <a:avLst/>
          </a:prstGeom>
          <a:gradFill>
            <a:gsLst>
              <a:gs pos="0">
                <a:srgbClr val="ED85AE">
                  <a:alpha val="90000"/>
                </a:srgbClr>
              </a:gs>
              <a:gs pos="74000">
                <a:srgbClr val="EE9A9C">
                  <a:alpha val="80000"/>
                </a:srgbClr>
              </a:gs>
              <a:gs pos="83000">
                <a:srgbClr val="EFB188">
                  <a:alpha val="70000"/>
                </a:srgbClr>
              </a:gs>
              <a:gs pos="100000">
                <a:srgbClr val="EFBA81">
                  <a:alpha val="9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6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综上所述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115185"/>
            <a:ext cx="10515600" cy="3225800"/>
          </a:xfrm>
        </p:spPr>
        <p:txBody>
          <a:bodyPr>
            <a:normAutofit fontScale="40000"/>
          </a:bodyPr>
          <a:lstStyle/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charset="-122"/>
                <a:ea typeface="微软雅黑" panose="020B0503020204020204" charset="-122"/>
              </a:rPr>
              <a:t>具体分析北京天气质量、高校毕业生就业率、</a:t>
            </a:r>
            <a:endParaRPr lang="zh-CN" altLang="en-US" sz="54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charset="-122"/>
                <a:ea typeface="微软雅黑" panose="020B0503020204020204" charset="-122"/>
              </a:rPr>
              <a:t>房租收入比、通勤时间、城市拥堵等情况，</a:t>
            </a:r>
            <a:endParaRPr lang="zh-CN" altLang="en-US" sz="54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charset="-122"/>
                <a:ea typeface="微软雅黑" panose="020B0503020204020204" charset="-122"/>
              </a:rPr>
              <a:t>北漂族的就业压力和生活压力远远高于其他一线城市。</a:t>
            </a:r>
            <a:endParaRPr lang="zh-CN" altLang="en-US" sz="54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5400" b="1" dirty="0">
                <a:latin typeface="微软雅黑" panose="020B0503020204020204" charset="-122"/>
                <a:ea typeface="微软雅黑" panose="020B0503020204020204" charset="-122"/>
              </a:rPr>
              <a:t>为了不把生命浪费在</a:t>
            </a:r>
            <a:r>
              <a:rPr lang="zh-CN" altLang="en-US" sz="6000" b="1" dirty="0"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还房贷、通勤</a:t>
            </a:r>
            <a:r>
              <a:rPr lang="zh-CN" altLang="en-US" sz="5400" b="1" dirty="0">
                <a:latin typeface="微软雅黑" panose="020B0503020204020204" charset="-122"/>
                <a:ea typeface="微软雅黑" panose="020B0503020204020204" charset="-122"/>
              </a:rPr>
              <a:t>上下班的路上，</a:t>
            </a:r>
            <a:endParaRPr lang="zh-CN" altLang="en-US" sz="54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dirty="0">
                <a:solidFill>
                  <a:srgbClr val="FF0000"/>
                </a:solidFill>
                <a:effectLst/>
                <a:latin typeface="微软雅黑" panose="020B0503020204020204" charset="-122"/>
                <a:ea typeface="微软雅黑" panose="020B0503020204020204" charset="-122"/>
              </a:rPr>
              <a:t>北漂族</a:t>
            </a:r>
            <a:r>
              <a:rPr lang="zh-CN" altLang="en-US" sz="5400" b="1" dirty="0">
                <a:latin typeface="微软雅黑" panose="020B0503020204020204" charset="-122"/>
                <a:ea typeface="微软雅黑" panose="020B0503020204020204" charset="-122"/>
              </a:rPr>
              <a:t>也许会退而求其次，倾向于选择到二三线城市就业。</a:t>
            </a:r>
            <a:endParaRPr lang="zh-CN" altLang="en-US" sz="54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b="1" dirty="0">
              <a:solidFill>
                <a:srgbClr val="0D0D0D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000">
        <p:fade/>
      </p:transition>
    </mc:Choice>
    <mc:Fallback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2" grpId="0"/>
      <p:bldP spid="3" grpId="0" uiExpand="1" build="p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C7E6C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943</Words>
  <Application>WPS 演示</Application>
  <PresentationFormat>宽屏</PresentationFormat>
  <Paragraphs>78</Paragraphs>
  <Slides>9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宋体</vt:lpstr>
      <vt:lpstr>Wingdings</vt:lpstr>
      <vt:lpstr>微软雅黑 Light</vt:lpstr>
      <vt:lpstr>微软雅黑 Light</vt:lpstr>
      <vt:lpstr>华文中宋</vt:lpstr>
      <vt:lpstr>等线</vt:lpstr>
      <vt:lpstr>微软雅黑</vt:lpstr>
      <vt:lpstr>Arial Unicode MS</vt:lpstr>
      <vt:lpstr>Calibri</vt:lpstr>
      <vt:lpstr>Office 主题​​</vt:lpstr>
      <vt:lpstr>PowerPoint 演示文稿</vt:lpstr>
      <vt:lpstr>Content</vt:lpstr>
      <vt:lpstr>背景介绍</vt:lpstr>
      <vt:lpstr>小组成员</vt:lpstr>
      <vt:lpstr>技术路线</vt:lpstr>
      <vt:lpstr>技术路线</vt:lpstr>
      <vt:lpstr>技术路线</vt:lpstr>
      <vt:lpstr>网页展示</vt:lpstr>
      <vt:lpstr>综上所述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孟豆子</dc:creator>
  <cp:lastModifiedBy>Sue_jinnian</cp:lastModifiedBy>
  <cp:revision>13</cp:revision>
  <dcterms:created xsi:type="dcterms:W3CDTF">2017-12-11T14:23:00Z</dcterms:created>
  <dcterms:modified xsi:type="dcterms:W3CDTF">2018-01-31T07:01:18Z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